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4" r:id="rId1"/>
  </p:sldMasterIdLst>
  <p:notesMasterIdLst>
    <p:notesMasterId r:id="rId121"/>
  </p:notesMasterIdLst>
  <p:sldIdLst>
    <p:sldId id="295" r:id="rId2"/>
    <p:sldId id="301" r:id="rId3"/>
    <p:sldId id="302" r:id="rId4"/>
    <p:sldId id="448" r:id="rId5"/>
    <p:sldId id="450" r:id="rId6"/>
    <p:sldId id="449" r:id="rId7"/>
    <p:sldId id="296" r:id="rId8"/>
    <p:sldId id="298" r:id="rId9"/>
    <p:sldId id="345" r:id="rId10"/>
    <p:sldId id="451" r:id="rId11"/>
    <p:sldId id="364" r:id="rId12"/>
    <p:sldId id="355" r:id="rId13"/>
    <p:sldId id="408" r:id="rId14"/>
    <p:sldId id="366" r:id="rId15"/>
    <p:sldId id="484" r:id="rId16"/>
    <p:sldId id="409" r:id="rId17"/>
    <p:sldId id="372" r:id="rId18"/>
    <p:sldId id="373" r:id="rId19"/>
    <p:sldId id="417" r:id="rId20"/>
    <p:sldId id="412" r:id="rId21"/>
    <p:sldId id="357" r:id="rId22"/>
    <p:sldId id="413" r:id="rId23"/>
    <p:sldId id="414" r:id="rId24"/>
    <p:sldId id="452" r:id="rId25"/>
    <p:sldId id="456" r:id="rId26"/>
    <p:sldId id="324" r:id="rId27"/>
    <p:sldId id="325" r:id="rId28"/>
    <p:sldId id="476" r:id="rId29"/>
    <p:sldId id="326" r:id="rId30"/>
    <p:sldId id="362" r:id="rId31"/>
    <p:sldId id="415" r:id="rId32"/>
    <p:sldId id="434" r:id="rId33"/>
    <p:sldId id="405" r:id="rId34"/>
    <p:sldId id="471" r:id="rId35"/>
    <p:sldId id="420" r:id="rId36"/>
    <p:sldId id="464" r:id="rId37"/>
    <p:sldId id="427" r:id="rId38"/>
    <p:sldId id="435" r:id="rId39"/>
    <p:sldId id="437" r:id="rId40"/>
    <p:sldId id="454" r:id="rId41"/>
    <p:sldId id="438" r:id="rId42"/>
    <p:sldId id="358" r:id="rId43"/>
    <p:sldId id="470" r:id="rId44"/>
    <p:sldId id="367" r:id="rId45"/>
    <p:sldId id="481" r:id="rId46"/>
    <p:sldId id="482" r:id="rId47"/>
    <p:sldId id="369" r:id="rId48"/>
    <p:sldId id="260" r:id="rId49"/>
    <p:sldId id="457" r:id="rId50"/>
    <p:sldId id="428" r:id="rId51"/>
    <p:sldId id="483" r:id="rId52"/>
    <p:sldId id="431" r:id="rId53"/>
    <p:sldId id="429" r:id="rId54"/>
    <p:sldId id="359" r:id="rId55"/>
    <p:sldId id="477" r:id="rId56"/>
    <p:sldId id="430" r:id="rId57"/>
    <p:sldId id="485" r:id="rId58"/>
    <p:sldId id="463" r:id="rId59"/>
    <p:sldId id="433" r:id="rId60"/>
    <p:sldId id="374" r:id="rId61"/>
    <p:sldId id="348" r:id="rId62"/>
    <p:sldId id="375" r:id="rId63"/>
    <p:sldId id="349" r:id="rId64"/>
    <p:sldId id="350" r:id="rId65"/>
    <p:sldId id="439" r:id="rId66"/>
    <p:sldId id="380" r:id="rId67"/>
    <p:sldId id="376" r:id="rId68"/>
    <p:sldId id="460" r:id="rId69"/>
    <p:sldId id="378" r:id="rId70"/>
    <p:sldId id="382" r:id="rId71"/>
    <p:sldId id="352" r:id="rId72"/>
    <p:sldId id="466" r:id="rId73"/>
    <p:sldId id="443" r:id="rId74"/>
    <p:sldId id="383" r:id="rId75"/>
    <p:sldId id="385" r:id="rId76"/>
    <p:sldId id="386" r:id="rId77"/>
    <p:sldId id="392" r:id="rId78"/>
    <p:sldId id="399" r:id="rId79"/>
    <p:sldId id="393" r:id="rId80"/>
    <p:sldId id="394" r:id="rId81"/>
    <p:sldId id="395" r:id="rId82"/>
    <p:sldId id="280" r:id="rId83"/>
    <p:sldId id="475" r:id="rId84"/>
    <p:sldId id="283" r:id="rId85"/>
    <p:sldId id="397" r:id="rId86"/>
    <p:sldId id="398" r:id="rId87"/>
    <p:sldId id="468" r:id="rId88"/>
    <p:sldId id="291" r:id="rId89"/>
    <p:sldId id="445" r:id="rId90"/>
    <p:sldId id="387" r:id="rId91"/>
    <p:sldId id="388" r:id="rId92"/>
    <p:sldId id="389" r:id="rId93"/>
    <p:sldId id="299" r:id="rId94"/>
    <p:sldId id="404" r:id="rId95"/>
    <p:sldId id="473" r:id="rId96"/>
    <p:sldId id="469" r:id="rId97"/>
    <p:sldId id="418" r:id="rId98"/>
    <p:sldId id="313" r:id="rId99"/>
    <p:sldId id="300" r:id="rId100"/>
    <p:sldId id="478" r:id="rId101"/>
    <p:sldId id="425" r:id="rId102"/>
    <p:sldId id="458" r:id="rId103"/>
    <p:sldId id="406" r:id="rId104"/>
    <p:sldId id="472" r:id="rId105"/>
    <p:sldId id="455" r:id="rId106"/>
    <p:sldId id="465" r:id="rId107"/>
    <p:sldId id="467" r:id="rId108"/>
    <p:sldId id="461" r:id="rId109"/>
    <p:sldId id="309" r:id="rId110"/>
    <p:sldId id="474" r:id="rId111"/>
    <p:sldId id="479" r:id="rId112"/>
    <p:sldId id="459" r:id="rId113"/>
    <p:sldId id="480" r:id="rId114"/>
    <p:sldId id="402" r:id="rId115"/>
    <p:sldId id="317" r:id="rId116"/>
    <p:sldId id="462" r:id="rId117"/>
    <p:sldId id="486" r:id="rId118"/>
    <p:sldId id="487" r:id="rId119"/>
    <p:sldId id="447" r:id="rId120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FF99"/>
    <a:srgbClr val="CC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93" autoAdjust="0"/>
    <p:restoredTop sz="94660"/>
  </p:normalViewPr>
  <p:slideViewPr>
    <p:cSldViewPr>
      <p:cViewPr>
        <p:scale>
          <a:sx n="75" d="100"/>
          <a:sy n="75" d="100"/>
        </p:scale>
        <p:origin x="-336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330"/>
    </p:cViewPr>
  </p:sorterViewPr>
  <p:notesViewPr>
    <p:cSldViewPr>
      <p:cViewPr varScale="1">
        <p:scale>
          <a:sx n="59" d="100"/>
          <a:sy n="59" d="100"/>
        </p:scale>
        <p:origin x="-1788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l-GR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l-GR"/>
          </a:p>
        </p:txBody>
      </p:sp>
      <p:sp>
        <p:nvSpPr>
          <p:cNvPr id="1208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l-GR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810A4A02-FA61-42E8-9FAB-185BDF3C9B90}" type="slidenum">
              <a:rPr lang="el-GR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1A4AFA-2F19-425B-8275-16095DB6095E}" type="slidenum">
              <a:rPr lang="el-GR"/>
              <a:pPr/>
              <a:t>26</a:t>
            </a:fld>
            <a:endParaRPr lang="el-GR"/>
          </a:p>
        </p:txBody>
      </p:sp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l-GR"/>
              <a:t>Η γυναίκα μπορεί και να τραγουδάει – Φλογέρα – Βουκολικό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0A4A02-FA61-42E8-9FAB-185BDF3C9B90}" type="slidenum">
              <a:rPr lang="el-GR" smtClean="0"/>
              <a:pPr/>
              <a:t>30</a:t>
            </a:fld>
            <a:endParaRPr lang="el-G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1A4AFA-2F19-425B-8275-16095DB6095E}" type="slidenum">
              <a:rPr lang="el-GR"/>
              <a:pPr/>
              <a:t>95</a:t>
            </a:fld>
            <a:endParaRPr lang="el-GR"/>
          </a:p>
        </p:txBody>
      </p:sp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l-GR"/>
              <a:t>Η γυναίκα μπορεί και να τραγουδάει – Φλογέρα – Βουκολικό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1A4AFA-2F19-425B-8275-16095DB6095E}" type="slidenum">
              <a:rPr lang="el-GR"/>
              <a:pPr/>
              <a:t>110</a:t>
            </a:fld>
            <a:endParaRPr lang="el-GR"/>
          </a:p>
        </p:txBody>
      </p:sp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l-GR"/>
              <a:t>Η γυναίκα μπορεί και να τραγουδάει – Φλογέρα – Βουκολικό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8ADD7B0-4301-431C-AB2A-BCECC5A44900}" type="datetime9">
              <a:rPr lang="el-GR" smtClean="0"/>
              <a:pPr/>
              <a:t>3/2/2017 5:07:45 μμ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Κ.</a:t>
            </a:r>
            <a:r>
              <a:rPr lang="en-US"/>
              <a:t> </a:t>
            </a:r>
            <a:r>
              <a:rPr lang="el-GR"/>
              <a:t>Χ.</a:t>
            </a:r>
            <a:r>
              <a:rPr lang="en-US"/>
              <a:t> </a:t>
            </a:r>
            <a:r>
              <a:rPr lang="el-GR"/>
              <a:t>Καραγκούνης, </a:t>
            </a:r>
            <a:r>
              <a:rPr lang="el-GR" i="1"/>
              <a:t>Μουσικὲς Ἐκφάνσεις στὸ ἔργο τοῦ Θεόφιλου.</a:t>
            </a: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Διαφ. </a:t>
            </a:r>
            <a:fld id="{448911BD-0F8C-4880-BCF0-C7DC5C79B837}" type="slidenum">
              <a:rPr lang="el-GR" sz="1400" b="1"/>
              <a:pPr/>
              <a:t>‹#›</a:t>
            </a:fld>
            <a:endParaRPr lang="el-GR" sz="1400" b="1"/>
          </a:p>
        </p:txBody>
      </p:sp>
    </p:spTree>
  </p:cSld>
  <p:clrMapOvr>
    <a:masterClrMapping/>
  </p:clrMapOvr>
  <p:transition spd="med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C8558C-C5ED-4B38-832E-FCFCACCA09CD}" type="datetime9">
              <a:rPr lang="el-GR" smtClean="0"/>
              <a:pPr/>
              <a:t>3/2/2017 5:07:45 μμ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Κ.</a:t>
            </a:r>
            <a:r>
              <a:rPr lang="en-US"/>
              <a:t> </a:t>
            </a:r>
            <a:r>
              <a:rPr lang="el-GR"/>
              <a:t>Χ.</a:t>
            </a:r>
            <a:r>
              <a:rPr lang="en-US"/>
              <a:t> </a:t>
            </a:r>
            <a:r>
              <a:rPr lang="el-GR"/>
              <a:t>Καραγκούνης, </a:t>
            </a:r>
            <a:r>
              <a:rPr lang="el-GR" i="1"/>
              <a:t>Μουσικὲς Ἐκφάνσεις στὸ ἔργο τοῦ Θεόφιλου.</a:t>
            </a: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Διαφ. </a:t>
            </a:r>
            <a:fld id="{EFE18F13-76B3-47F4-8CE2-DE6D46F714B2}" type="slidenum">
              <a:rPr lang="el-GR" sz="1400" b="1"/>
              <a:pPr/>
              <a:t>‹#›</a:t>
            </a:fld>
            <a:endParaRPr lang="el-GR" sz="1400" b="1"/>
          </a:p>
        </p:txBody>
      </p:sp>
    </p:spTree>
  </p:cSld>
  <p:clrMapOvr>
    <a:masterClrMapping/>
  </p:clrMapOvr>
  <p:transition spd="med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37E1D5-621F-40C5-A8A8-1C5A11CF1095}" type="datetime9">
              <a:rPr lang="el-GR" smtClean="0"/>
              <a:pPr/>
              <a:t>3/2/2017 5:07:45 μμ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Κ.</a:t>
            </a:r>
            <a:r>
              <a:rPr lang="en-US"/>
              <a:t> </a:t>
            </a:r>
            <a:r>
              <a:rPr lang="el-GR"/>
              <a:t>Χ.</a:t>
            </a:r>
            <a:r>
              <a:rPr lang="en-US"/>
              <a:t> </a:t>
            </a:r>
            <a:r>
              <a:rPr lang="el-GR"/>
              <a:t>Καραγκούνης, </a:t>
            </a:r>
            <a:r>
              <a:rPr lang="el-GR" i="1"/>
              <a:t>Μουσικὲς Ἐκφάνσεις στὸ ἔργο τοῦ Θεόφιλου.</a:t>
            </a: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Διαφ. </a:t>
            </a:r>
            <a:fld id="{C8EF272E-5D4F-4281-94EC-16ADCBD56277}" type="slidenum">
              <a:rPr lang="el-GR" sz="1400" b="1"/>
              <a:pPr/>
              <a:t>‹#›</a:t>
            </a:fld>
            <a:endParaRPr lang="el-GR" sz="1400" b="1"/>
          </a:p>
        </p:txBody>
      </p:sp>
    </p:spTree>
  </p:cSld>
  <p:clrMapOvr>
    <a:masterClrMapping/>
  </p:clrMapOvr>
  <p:transition spd="med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E49CD88-4A69-474C-8333-CF4FB7E5699D}" type="datetime9">
              <a:rPr lang="el-GR" smtClean="0"/>
              <a:pPr/>
              <a:t>3/2/2017 5:07:45 μμ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Κ.</a:t>
            </a:r>
            <a:r>
              <a:rPr lang="en-US"/>
              <a:t> </a:t>
            </a:r>
            <a:r>
              <a:rPr lang="el-GR"/>
              <a:t>Χ.</a:t>
            </a:r>
            <a:r>
              <a:rPr lang="en-US"/>
              <a:t> </a:t>
            </a:r>
            <a:r>
              <a:rPr lang="el-GR"/>
              <a:t>Καραγκούνης, </a:t>
            </a:r>
            <a:r>
              <a:rPr lang="el-GR" i="1"/>
              <a:t>Μουσικὲς Ἐκφάνσεις στὸ ἔργο τοῦ Θεόφιλου.</a:t>
            </a: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Διαφ. </a:t>
            </a:r>
            <a:fld id="{A03096EA-AB19-4821-AA45-CD346C6F1405}" type="slidenum">
              <a:rPr lang="el-GR" sz="1400" b="1"/>
              <a:pPr/>
              <a:t>‹#›</a:t>
            </a:fld>
            <a:endParaRPr lang="el-GR" sz="1400" b="1"/>
          </a:p>
        </p:txBody>
      </p:sp>
    </p:spTree>
  </p:cSld>
  <p:clrMapOvr>
    <a:masterClrMapping/>
  </p:clrMapOvr>
  <p:transition spd="med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227B87-1211-4F2E-97D8-669B9B0D1762}" type="datetime9">
              <a:rPr lang="el-GR" smtClean="0"/>
              <a:pPr/>
              <a:t>3/2/2017 5:07:45 μμ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Κ.</a:t>
            </a:r>
            <a:r>
              <a:rPr lang="en-US"/>
              <a:t> </a:t>
            </a:r>
            <a:r>
              <a:rPr lang="el-GR"/>
              <a:t>Χ.</a:t>
            </a:r>
            <a:r>
              <a:rPr lang="en-US"/>
              <a:t> </a:t>
            </a:r>
            <a:r>
              <a:rPr lang="el-GR"/>
              <a:t>Καραγκούνης, </a:t>
            </a:r>
            <a:r>
              <a:rPr lang="el-GR" i="1"/>
              <a:t>Μουσικὲς Ἐκφάνσεις στὸ ἔργο τοῦ Θεόφιλου.</a:t>
            </a:r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Διαφ. </a:t>
            </a:r>
            <a:fld id="{0EF0B881-4224-43A7-BF61-6E936AA6F9B9}" type="slidenum">
              <a:rPr lang="el-GR" sz="1400" b="1"/>
              <a:pPr/>
              <a:t>‹#›</a:t>
            </a:fld>
            <a:endParaRPr lang="el-GR" sz="1400" b="1"/>
          </a:p>
        </p:txBody>
      </p:sp>
    </p:spTree>
  </p:cSld>
  <p:clrMapOvr>
    <a:masterClrMapping/>
  </p:clrMapOvr>
  <p:transition spd="med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20F2C3A-966E-4A87-A98D-41388AE628D7}" type="datetime9">
              <a:rPr lang="el-GR" smtClean="0"/>
              <a:pPr/>
              <a:t>3/2/2017 5:07:45 μμ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Κ.</a:t>
            </a:r>
            <a:r>
              <a:rPr lang="en-US"/>
              <a:t> </a:t>
            </a:r>
            <a:r>
              <a:rPr lang="el-GR"/>
              <a:t>Χ.</a:t>
            </a:r>
            <a:r>
              <a:rPr lang="en-US"/>
              <a:t> </a:t>
            </a:r>
            <a:r>
              <a:rPr lang="el-GR"/>
              <a:t>Καραγκούνης, </a:t>
            </a:r>
            <a:r>
              <a:rPr lang="el-GR" i="1"/>
              <a:t>Μουσικὲς Ἐκφάνσεις στὸ ἔργο τοῦ Θεόφιλου.</a:t>
            </a:r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Διαφ. </a:t>
            </a:r>
            <a:fld id="{095662E2-C045-4D34-B4EA-AD988D428A38}" type="slidenum">
              <a:rPr lang="el-GR" sz="1400" b="1"/>
              <a:pPr/>
              <a:t>‹#›</a:t>
            </a:fld>
            <a:endParaRPr lang="el-GR" sz="1400" b="1"/>
          </a:p>
        </p:txBody>
      </p:sp>
    </p:spTree>
  </p:cSld>
  <p:clrMapOvr>
    <a:masterClrMapping/>
  </p:clrMapOvr>
  <p:transition spd="med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9D6C48-4121-44E5-A2D3-8E4D8E029AD3}" type="datetime9">
              <a:rPr lang="el-GR" smtClean="0"/>
              <a:pPr/>
              <a:t>3/2/2017 5:07:45 μμ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Κ.</a:t>
            </a:r>
            <a:r>
              <a:rPr lang="en-US"/>
              <a:t> </a:t>
            </a:r>
            <a:r>
              <a:rPr lang="el-GR"/>
              <a:t>Χ.</a:t>
            </a:r>
            <a:r>
              <a:rPr lang="en-US"/>
              <a:t> </a:t>
            </a:r>
            <a:r>
              <a:rPr lang="el-GR"/>
              <a:t>Καραγκούνης, </a:t>
            </a:r>
            <a:r>
              <a:rPr lang="el-GR" i="1"/>
              <a:t>Μουσικὲς Ἐκφάνσεις στὸ ἔργο τοῦ Θεόφιλου.</a:t>
            </a:r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Διαφ. </a:t>
            </a:r>
            <a:fld id="{E227296A-CD03-4145-A5B0-9E8751C106D2}" type="slidenum">
              <a:rPr lang="el-GR" sz="1400" b="1"/>
              <a:pPr/>
              <a:t>‹#›</a:t>
            </a:fld>
            <a:endParaRPr lang="el-GR" sz="1400" b="1"/>
          </a:p>
        </p:txBody>
      </p:sp>
    </p:spTree>
  </p:cSld>
  <p:clrMapOvr>
    <a:masterClrMapping/>
  </p:clrMapOvr>
  <p:transition spd="med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8FDB3B8-E102-49AC-9CD3-DDCF5362B4DF}" type="datetime9">
              <a:rPr lang="el-GR" smtClean="0"/>
              <a:pPr/>
              <a:t>3/2/2017 5:07:45 μμ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Κ.</a:t>
            </a:r>
            <a:r>
              <a:rPr lang="en-US"/>
              <a:t> </a:t>
            </a:r>
            <a:r>
              <a:rPr lang="el-GR"/>
              <a:t>Χ.</a:t>
            </a:r>
            <a:r>
              <a:rPr lang="en-US"/>
              <a:t> </a:t>
            </a:r>
            <a:r>
              <a:rPr lang="el-GR"/>
              <a:t>Καραγκούνης, </a:t>
            </a:r>
            <a:r>
              <a:rPr lang="el-GR" i="1"/>
              <a:t>Μουσικὲς Ἐκφάνσεις στὸ ἔργο τοῦ Θεόφιλου.</a:t>
            </a: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Διαφ. </a:t>
            </a:r>
            <a:fld id="{BC5F3C06-9348-4B48-BE68-B5EF3CCB9FDB}" type="slidenum">
              <a:rPr lang="el-GR" sz="1400" b="1"/>
              <a:pPr/>
              <a:t>‹#›</a:t>
            </a:fld>
            <a:endParaRPr lang="el-GR" sz="1400" b="1"/>
          </a:p>
        </p:txBody>
      </p:sp>
    </p:spTree>
  </p:cSld>
  <p:clrMapOvr>
    <a:masterClrMapping/>
  </p:clrMapOvr>
  <p:transition spd="med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89EE92-A907-412C-8C3F-B5D251FB4DC2}" type="datetime9">
              <a:rPr lang="el-GR" smtClean="0"/>
              <a:pPr/>
              <a:t>3/2/2017 5:07:45 μμ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Κ.</a:t>
            </a:r>
            <a:r>
              <a:rPr lang="en-US"/>
              <a:t> </a:t>
            </a:r>
            <a:r>
              <a:rPr lang="el-GR"/>
              <a:t>Χ.</a:t>
            </a:r>
            <a:r>
              <a:rPr lang="en-US"/>
              <a:t> </a:t>
            </a:r>
            <a:r>
              <a:rPr lang="el-GR"/>
              <a:t>Καραγκούνης, </a:t>
            </a:r>
            <a:r>
              <a:rPr lang="el-GR" i="1"/>
              <a:t>Μουσικὲς Ἐκφάνσεις στὸ ἔργο τοῦ Θεόφιλου.</a:t>
            </a: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Διαφ. </a:t>
            </a:r>
            <a:fld id="{1995A500-99E8-458D-8750-0129F180997E}" type="slidenum">
              <a:rPr lang="el-GR" sz="1400" b="1"/>
              <a:pPr/>
              <a:t>‹#›</a:t>
            </a:fld>
            <a:endParaRPr lang="el-GR" sz="1400" b="1"/>
          </a:p>
        </p:txBody>
      </p:sp>
    </p:spTree>
  </p:cSld>
  <p:clrMapOvr>
    <a:masterClrMapping/>
  </p:clrMapOvr>
  <p:transition spd="med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95701-A7A0-4924-BD4D-7DFE7D9557CC}" type="datetime9">
              <a:rPr lang="el-GR" smtClean="0"/>
              <a:pPr/>
              <a:t>3/2/2017 5:07:45 μμ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Κ.</a:t>
            </a:r>
            <a:r>
              <a:rPr lang="en-US"/>
              <a:t> </a:t>
            </a:r>
            <a:r>
              <a:rPr lang="el-GR"/>
              <a:t>Χ.</a:t>
            </a:r>
            <a:r>
              <a:rPr lang="en-US"/>
              <a:t> </a:t>
            </a:r>
            <a:r>
              <a:rPr lang="el-GR"/>
              <a:t>Καραγκούνης, </a:t>
            </a:r>
            <a:r>
              <a:rPr lang="el-GR" i="1"/>
              <a:t>Μουσικὲς Ἐκφάνσεις στὸ ἔργο τοῦ Θεόφιλου.</a:t>
            </a: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Διαφ. </a:t>
            </a:r>
            <a:fld id="{33B804B3-4284-41E5-B26A-58D2EA35BBFC}" type="slidenum">
              <a:rPr lang="el-GR" sz="1400" b="1"/>
              <a:pPr/>
              <a:t>‹#›</a:t>
            </a:fld>
            <a:endParaRPr lang="el-GR" sz="1400" b="1"/>
          </a:p>
        </p:txBody>
      </p:sp>
    </p:spTree>
  </p:cSld>
  <p:clrMapOvr>
    <a:masterClrMapping/>
  </p:clrMapOvr>
  <p:transition spd="med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5B0C72-2EE6-4E54-97D6-2F95F0A14339}" type="datetime9">
              <a:rPr lang="el-GR" smtClean="0"/>
              <a:pPr/>
              <a:t>3/2/2017 5:07:45 μμ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Κ.</a:t>
            </a:r>
            <a:r>
              <a:rPr lang="en-US"/>
              <a:t> </a:t>
            </a:r>
            <a:r>
              <a:rPr lang="el-GR"/>
              <a:t>Χ.</a:t>
            </a:r>
            <a:r>
              <a:rPr lang="en-US"/>
              <a:t> </a:t>
            </a:r>
            <a:r>
              <a:rPr lang="el-GR"/>
              <a:t>Καραγκούνης, </a:t>
            </a:r>
            <a:r>
              <a:rPr lang="el-GR" i="1"/>
              <a:t>Μουσικὲς Ἐκφάνσεις στὸ ἔργο τοῦ Θεόφιλου.</a:t>
            </a:r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Διαφ. </a:t>
            </a:r>
            <a:fld id="{ED6720F1-D212-4176-8EC4-1313D01518E5}" type="slidenum">
              <a:rPr lang="el-GR" sz="1400" b="1"/>
              <a:pPr/>
              <a:t>‹#›</a:t>
            </a:fld>
            <a:endParaRPr lang="el-GR" sz="1400" b="1"/>
          </a:p>
        </p:txBody>
      </p:sp>
    </p:spTree>
  </p:cSld>
  <p:clrMapOvr>
    <a:masterClrMapping/>
  </p:clrMapOvr>
  <p:transition spd="med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Τίτλος και Αντικείμενο επάνω από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34925" y="6524625"/>
            <a:ext cx="2449513" cy="333375"/>
          </a:xfrm>
        </p:spPr>
        <p:txBody>
          <a:bodyPr/>
          <a:lstStyle>
            <a:lvl1pPr>
              <a:defRPr/>
            </a:lvl1pPr>
          </a:lstStyle>
          <a:p>
            <a:fld id="{57BE1BDF-2E38-46BE-A35B-DF91405793B0}" type="datetime9">
              <a:rPr lang="el-GR" smtClean="0"/>
              <a:pPr/>
              <a:t>3/2/2017 5:07:45 μμ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555875" y="6497638"/>
            <a:ext cx="5545138" cy="350837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Κ.</a:t>
            </a:r>
            <a:r>
              <a:rPr lang="en-US"/>
              <a:t> </a:t>
            </a:r>
            <a:r>
              <a:rPr lang="el-GR"/>
              <a:t>Χ.</a:t>
            </a:r>
            <a:r>
              <a:rPr lang="en-US"/>
              <a:t> </a:t>
            </a:r>
            <a:r>
              <a:rPr lang="el-GR"/>
              <a:t>Καραγκούνης, </a:t>
            </a:r>
            <a:r>
              <a:rPr lang="el-GR" i="1"/>
              <a:t>Μουσικὲς Ἐκφάνσεις στὸ ἔργο τοῦ Θεόφιλου.</a:t>
            </a: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101013" y="6524625"/>
            <a:ext cx="1042987" cy="333375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Διαφ. </a:t>
            </a:r>
            <a:fld id="{365B6863-CBCD-4524-94DC-5C578E401AFF}" type="slidenum">
              <a:rPr lang="el-GR" sz="1400" b="1"/>
              <a:pPr/>
              <a:t>‹#›</a:t>
            </a:fld>
            <a:endParaRPr lang="el-GR" sz="1400" b="1"/>
          </a:p>
        </p:txBody>
      </p:sp>
    </p:spTree>
  </p:cSld>
  <p:clrMapOvr>
    <a:masterClrMapping/>
  </p:clrMapOvr>
  <p:transition spd="med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34925" y="6524625"/>
            <a:ext cx="2449513" cy="333375"/>
          </a:xfrm>
        </p:spPr>
        <p:txBody>
          <a:bodyPr/>
          <a:lstStyle>
            <a:lvl1pPr>
              <a:defRPr/>
            </a:lvl1pPr>
          </a:lstStyle>
          <a:p>
            <a:fld id="{4B1B2739-0AC7-442B-92BB-6B5AEB199E11}" type="datetime9">
              <a:rPr lang="el-GR" smtClean="0"/>
              <a:pPr/>
              <a:t>3/2/2017 5:07:45 μμ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555875" y="6497638"/>
            <a:ext cx="5545138" cy="350837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Κ.</a:t>
            </a:r>
            <a:r>
              <a:rPr lang="en-US"/>
              <a:t> </a:t>
            </a:r>
            <a:r>
              <a:rPr lang="el-GR"/>
              <a:t>Χ.</a:t>
            </a:r>
            <a:r>
              <a:rPr lang="en-US"/>
              <a:t> </a:t>
            </a:r>
            <a:r>
              <a:rPr lang="el-GR"/>
              <a:t>Καραγκούνης, </a:t>
            </a:r>
            <a:r>
              <a:rPr lang="el-GR" i="1"/>
              <a:t>Μουσικὲς Ἐκφάνσεις στὸ ἔργο τοῦ Θεόφιλου.</a:t>
            </a:r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101013" y="6524625"/>
            <a:ext cx="1042987" cy="333375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Διαφ. </a:t>
            </a:r>
            <a:fld id="{7D18DFCB-648D-4DED-AEFA-8E2689ACDE03}" type="slidenum">
              <a:rPr lang="el-GR" sz="1400" b="1"/>
              <a:pPr/>
              <a:t>‹#›</a:t>
            </a:fld>
            <a:endParaRPr lang="el-GR" sz="1400" b="1"/>
          </a:p>
        </p:txBody>
      </p:sp>
    </p:spTree>
  </p:cSld>
  <p:clrMapOvr>
    <a:masterClrMapping/>
  </p:clrMapOvr>
  <p:transition spd="med"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Τίτλος, Αντικείμενο και 2 Αντικεί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34925" y="6524625"/>
            <a:ext cx="2449513" cy="333375"/>
          </a:xfrm>
        </p:spPr>
        <p:txBody>
          <a:bodyPr/>
          <a:lstStyle>
            <a:lvl1pPr>
              <a:defRPr/>
            </a:lvl1pPr>
          </a:lstStyle>
          <a:p>
            <a:fld id="{300904B5-71F8-431F-ACEB-9C2CDCED8203}" type="datetime9">
              <a:rPr lang="el-GR" smtClean="0"/>
              <a:pPr/>
              <a:t>3/2/2017 5:07:45 μμ</a:t>
            </a:fld>
            <a:endParaRPr lang="el-GR"/>
          </a:p>
        </p:txBody>
      </p:sp>
      <p:sp>
        <p:nvSpPr>
          <p:cNvPr id="7" name="6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555875" y="6497638"/>
            <a:ext cx="5545138" cy="350837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Κ.</a:t>
            </a:r>
            <a:r>
              <a:rPr lang="en-US"/>
              <a:t> </a:t>
            </a:r>
            <a:r>
              <a:rPr lang="el-GR"/>
              <a:t>Χ.</a:t>
            </a:r>
            <a:r>
              <a:rPr lang="en-US"/>
              <a:t> </a:t>
            </a:r>
            <a:r>
              <a:rPr lang="el-GR"/>
              <a:t>Καραγκούνης, </a:t>
            </a:r>
            <a:r>
              <a:rPr lang="el-GR" i="1"/>
              <a:t>Μουσικὲς Ἐκφάνσεις στὸ ἔργο τοῦ Θεόφιλου.</a:t>
            </a:r>
          </a:p>
        </p:txBody>
      </p:sp>
      <p:sp>
        <p:nvSpPr>
          <p:cNvPr id="8" name="7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101013" y="6524625"/>
            <a:ext cx="1042987" cy="333375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Διαφ. </a:t>
            </a:r>
            <a:fld id="{F3AFF57C-CEA9-4F72-B151-CCD2026A93C6}" type="slidenum">
              <a:rPr lang="el-GR" sz="1400" b="1"/>
              <a:pPr/>
              <a:t>‹#›</a:t>
            </a:fld>
            <a:endParaRPr lang="el-GR" sz="1400" b="1"/>
          </a:p>
        </p:txBody>
      </p:sp>
    </p:spTree>
  </p:cSld>
  <p:clrMapOvr>
    <a:masterClrMapping/>
  </p:clrMapOvr>
  <p:transition spd="med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925" y="6524625"/>
            <a:ext cx="2449513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Palatino Linotype" pitchFamily="18" charset="0"/>
              </a:defRPr>
            </a:lvl1pPr>
          </a:lstStyle>
          <a:p>
            <a:fld id="{505D29FF-421E-4F93-962D-F81387EF483F}" type="datetime9">
              <a:rPr lang="el-GR" smtClean="0"/>
              <a:pPr/>
              <a:t>3/2/2017 5:07:45 μμ</a:t>
            </a:fld>
            <a:endParaRPr lang="el-GR"/>
          </a:p>
        </p:txBody>
      </p:sp>
      <p:grpSp>
        <p:nvGrpSpPr>
          <p:cNvPr id="110596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10597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10598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110599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110600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110601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110602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</p:grpSp>
        <p:sp>
          <p:nvSpPr>
            <p:cNvPr id="110603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1060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1060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l-GR" smtClean="0"/>
          </a:p>
        </p:txBody>
      </p:sp>
      <p:sp>
        <p:nvSpPr>
          <p:cNvPr id="11060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55875" y="6497638"/>
            <a:ext cx="5545138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Palatino Linotype" pitchFamily="18" charset="0"/>
              </a:defRPr>
            </a:lvl1pPr>
          </a:lstStyle>
          <a:p>
            <a:r>
              <a:rPr lang="el-GR"/>
              <a:t>Κ.</a:t>
            </a:r>
            <a:r>
              <a:rPr lang="en-US"/>
              <a:t> </a:t>
            </a:r>
            <a:r>
              <a:rPr lang="el-GR"/>
              <a:t>Χ.</a:t>
            </a:r>
            <a:r>
              <a:rPr lang="en-US"/>
              <a:t> </a:t>
            </a:r>
            <a:r>
              <a:rPr lang="el-GR"/>
              <a:t>Καραγκούνης, </a:t>
            </a:r>
            <a:r>
              <a:rPr lang="el-GR" i="1"/>
              <a:t>Μουσικὲς Ἐκφάνσεις στὸ ἔργο τοῦ Θεόφιλου.</a:t>
            </a:r>
          </a:p>
        </p:txBody>
      </p:sp>
      <p:sp>
        <p:nvSpPr>
          <p:cNvPr id="11060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</a:p>
        </p:txBody>
      </p:sp>
      <p:sp>
        <p:nvSpPr>
          <p:cNvPr id="110608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01013" y="6524625"/>
            <a:ext cx="10429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Palatino Linotype" pitchFamily="18" charset="0"/>
              </a:defRPr>
            </a:lvl1pPr>
          </a:lstStyle>
          <a:p>
            <a:r>
              <a:rPr lang="el-GR"/>
              <a:t>Διαφ. </a:t>
            </a:r>
            <a:fld id="{46BC8611-2F06-4F4D-B61C-680CB86A6391}" type="slidenum">
              <a:rPr lang="el-GR" sz="1400" b="1"/>
              <a:pPr/>
              <a:t>‹#›</a:t>
            </a:fld>
            <a:endParaRPr lang="el-GR" sz="1400" b="1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</p:sldLayoutIdLst>
  <p:transition spd="med">
    <p:random/>
  </p:transition>
  <p:timing>
    <p:tnLst>
      <p:par>
        <p:cTn id="1" dur="indefinite" restart="never" nodeType="tmRoot"/>
      </p:par>
    </p:tnLst>
  </p:timing>
  <p:hf hdr="0"/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xkaragounis@gmail.com" TargetMode="External"/><Relationship Id="rId2" Type="http://schemas.openxmlformats.org/officeDocument/2006/relationships/hyperlink" Target="mailto:8kxk8@in.gr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grpolit@dide.mag.sch.gr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2.xml"/><Relationship Id="rId1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06%20-%20&#917;&#961;&#969;&#964;&#972;&#954;&#961;&#953;&#964;&#959;&#962;%20-%20&#932;&#959;&#965;&#956;&#960;&#943;.WAV" TargetMode="Externa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2.xml"/><Relationship Id="rId1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13%20-%20&#924;&#940;&#951;&#948;&#949;&#962;%20-%20&#925;&#964;&#945;&#959;&#973;&#955;&#953;,%20&#918;&#959;&#965;&#961;&#957;&#940;&#962;.WAV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vide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16%20-%20&#925;&#964;&#945;&#959;&#973;&#955;&#953;.AVI" TargetMode="External"/><Relationship Id="rId7" Type="http://schemas.openxmlformats.org/officeDocument/2006/relationships/image" Target="../media/image18.jpeg"/><Relationship Id="rId12" Type="http://schemas.openxmlformats.org/officeDocument/2006/relationships/image" Target="../media/image22.png"/><Relationship Id="rId2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16%20-%20&#925;&#964;&#945;&#959;&#973;&#955;&#953;%20(&#946;).WAV" TargetMode="External"/><Relationship Id="rId1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16%20-%20&#925;&#964;&#945;&#959;&#973;&#955;&#953;%20(&#945;).WAV" TargetMode="External"/><Relationship Id="rId6" Type="http://schemas.openxmlformats.org/officeDocument/2006/relationships/image" Target="../media/image17.jpeg"/><Relationship Id="rId11" Type="http://schemas.openxmlformats.org/officeDocument/2006/relationships/image" Target="../media/image21.png"/><Relationship Id="rId5" Type="http://schemas.openxmlformats.org/officeDocument/2006/relationships/image" Target="../media/image16.jpeg"/><Relationship Id="rId10" Type="http://schemas.openxmlformats.org/officeDocument/2006/relationships/image" Target="../media/image20.png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20%20-%20&#925;&#964;&#7952;&#966;&#953;%20-%20&#932;&#959;&#965;&#956;&#960;&#949;&#955;&#941;&#954;&#953;%20+.WAV" TargetMode="External"/><Relationship Id="rId7" Type="http://schemas.openxmlformats.org/officeDocument/2006/relationships/image" Target="../media/image29.jpeg"/><Relationship Id="rId2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20%20-%20&#932;&#959;&#965;&#956;&#960;&#949;&#955;&#941;&#954;&#953;,%20&#925;&#964;&#945;&#959;&#973;&#955;&#953;.WAV" TargetMode="External"/><Relationship Id="rId1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20%20-%20&#932;&#959;&#965;&#956;&#960;&#949;&#955;&#941;&#954;&#953;.WAV" TargetMode="Externa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vide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31&#954;%20-%20&#922;&#945;&#946;&#940;&#955;&#953;.AVI" TargetMode="External"/><Relationship Id="rId13" Type="http://schemas.openxmlformats.org/officeDocument/2006/relationships/image" Target="../media/image37.jpeg"/><Relationship Id="rId18" Type="http://schemas.openxmlformats.org/officeDocument/2006/relationships/image" Target="../media/image42.jpeg"/><Relationship Id="rId26" Type="http://schemas.openxmlformats.org/officeDocument/2006/relationships/image" Target="../media/image49.png"/><Relationship Id="rId3" Type="http://schemas.openxmlformats.org/officeDocument/2006/relationships/vide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31&#947;%20-%20&#931;&#959;&#965;&#961;&#945;&#973;&#955;&#953;.AVI" TargetMode="External"/><Relationship Id="rId21" Type="http://schemas.openxmlformats.org/officeDocument/2006/relationships/image" Target="../media/image20.png"/><Relationship Id="rId7" Type="http://schemas.openxmlformats.org/officeDocument/2006/relationships/vide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31&#953;%20-%20&#932;&#950;&#945;&#956;&#940;&#961;&#945;.AVI" TargetMode="External"/><Relationship Id="rId12" Type="http://schemas.openxmlformats.org/officeDocument/2006/relationships/slideLayout" Target="../slideLayouts/slideLayout4.xml"/><Relationship Id="rId17" Type="http://schemas.openxmlformats.org/officeDocument/2006/relationships/image" Target="../media/image41.jpeg"/><Relationship Id="rId25" Type="http://schemas.openxmlformats.org/officeDocument/2006/relationships/image" Target="../media/image48.png"/><Relationship Id="rId2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31&#946;%20-%20&#931;&#959;&#965;&#961;&#945;&#973;&#955;&#953;.WAV" TargetMode="External"/><Relationship Id="rId16" Type="http://schemas.openxmlformats.org/officeDocument/2006/relationships/image" Target="../media/image40.jpeg"/><Relationship Id="rId20" Type="http://schemas.openxmlformats.org/officeDocument/2006/relationships/image" Target="../media/image44.jpeg"/><Relationship Id="rId29" Type="http://schemas.openxmlformats.org/officeDocument/2006/relationships/image" Target="../media/image52.png"/><Relationship Id="rId1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31&#945;%20-%20&#931;&#959;&#965;&#961;&#945;&#973;&#955;&#953;%20&#922;&#955;&#943;&#956;&#945;&#954;&#945;%20&#917;.WAV" TargetMode="External"/><Relationship Id="rId6" Type="http://schemas.openxmlformats.org/officeDocument/2006/relationships/vide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31&#952;%20-%20&#934;&#955;&#959;&#947;&#941;&#961;&#945;.AVI" TargetMode="External"/><Relationship Id="rId11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31&#962;%20-%20&#934;&#955;&#959;&#947;&#941;&#961;&#945;%20-%20&#922;&#959;&#956;&#960;&#945;&#957;&#943;&#945;%20&#924;&#953;&#954;&#961;&#945;&#963;&#953;&#940;&#964;&#953;&#954;&#951;%20+.WAV" TargetMode="External"/><Relationship Id="rId24" Type="http://schemas.openxmlformats.org/officeDocument/2006/relationships/image" Target="../media/image47.png"/><Relationship Id="rId5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31&#949;%20-%20&#934;&#955;&#959;&#947;&#941;&#961;&#945;%20-%20&#922;&#959;&#965;&#948;&#959;&#973;&#957;&#953;&#945;.WAV" TargetMode="External"/><Relationship Id="rId15" Type="http://schemas.openxmlformats.org/officeDocument/2006/relationships/image" Target="../media/image39.jpeg"/><Relationship Id="rId23" Type="http://schemas.openxmlformats.org/officeDocument/2006/relationships/image" Target="../media/image46.png"/><Relationship Id="rId28" Type="http://schemas.openxmlformats.org/officeDocument/2006/relationships/image" Target="../media/image51.png"/><Relationship Id="rId10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31&#951;%20-%20&#934;&#955;&#959;&#947;&#941;&#961;&#945;%20-%20&#931;&#945;&#957;&#964;&#959;&#973;&#961;&#953;.WAV" TargetMode="External"/><Relationship Id="rId19" Type="http://schemas.openxmlformats.org/officeDocument/2006/relationships/image" Target="../media/image43.jpeg"/><Relationship Id="rId4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31&#948;%20-%20&#934;&#955;&#959;&#947;&#941;&#961;&#945;%20&#922;&#955;&#943;&#956;&#945;&#954;&#945;%20&#917;.WAV" TargetMode="External"/><Relationship Id="rId9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31&#950;%20-%20&#934;&#955;&#959;&#947;&#941;&#961;&#945;%20&#931;&#954;&#940;&#961;&#959;&#962;.WAV" TargetMode="External"/><Relationship Id="rId14" Type="http://schemas.openxmlformats.org/officeDocument/2006/relationships/image" Target="../media/image38.jpeg"/><Relationship Id="rId22" Type="http://schemas.openxmlformats.org/officeDocument/2006/relationships/image" Target="../media/image45.png"/><Relationship Id="rId27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13" Type="http://schemas.openxmlformats.org/officeDocument/2006/relationships/image" Target="../media/image50.png"/><Relationship Id="rId3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35&#947;%20-%20&#928;&#943;&#960;&#953;&#950;&#945;,%20&#924;&#945;&#957;&#964;&#951;&#955;&#940;&#964;&#959;&#962;.WAV" TargetMode="External"/><Relationship Id="rId7" Type="http://schemas.openxmlformats.org/officeDocument/2006/relationships/image" Target="../media/image54.jpeg"/><Relationship Id="rId12" Type="http://schemas.openxmlformats.org/officeDocument/2006/relationships/image" Target="../media/image59.png"/><Relationship Id="rId2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35&#946;%20-%20&#928;&#943;&#960;&#953;&#950;&#945;,%20&#924;&#945;&#954;&#961;&#953;&#957;&#943;&#964;&#963;&#945;%20&#956;&#959;&#965;.WAV" TargetMode="External"/><Relationship Id="rId1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35&#945;%20-%20&#918;&#959;&#965;&#961;&#957;&#940;&#962;,%20&#932;&#945;&#958;&#943;&#956;.WAV" TargetMode="External"/><Relationship Id="rId6" Type="http://schemas.openxmlformats.org/officeDocument/2006/relationships/image" Target="../media/image53.jpeg"/><Relationship Id="rId11" Type="http://schemas.openxmlformats.org/officeDocument/2006/relationships/image" Target="../media/image58.jpeg"/><Relationship Id="rId5" Type="http://schemas.openxmlformats.org/officeDocument/2006/relationships/slideLayout" Target="../slideLayouts/slideLayout4.xml"/><Relationship Id="rId15" Type="http://schemas.openxmlformats.org/officeDocument/2006/relationships/image" Target="../media/image61.png"/><Relationship Id="rId10" Type="http://schemas.openxmlformats.org/officeDocument/2006/relationships/image" Target="../media/image57.jpeg"/><Relationship Id="rId4" Type="http://schemas.openxmlformats.org/officeDocument/2006/relationships/vide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35&#948;%20-%20&#928;&#943;&#960;&#953;&#950;&#945;.AVI" TargetMode="External"/><Relationship Id="rId9" Type="http://schemas.openxmlformats.org/officeDocument/2006/relationships/image" Target="../media/image56.jpeg"/><Relationship Id="rId14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37&#947;2%20-%20&#922;&#955;&#945;&#961;&#943;&#957;&#959;%20-%20&#925;&#964;&#945;&#959;&#973;&#955;&#953;%20+.WAV" TargetMode="External"/><Relationship Id="rId13" Type="http://schemas.openxmlformats.org/officeDocument/2006/relationships/image" Target="../media/image64.jpeg"/><Relationship Id="rId18" Type="http://schemas.openxmlformats.org/officeDocument/2006/relationships/image" Target="../media/image68.png"/><Relationship Id="rId3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37&#947;%20-%20&#922;&#955;&#945;&#961;&#943;&#957;&#959;,%20&#922;&#945;&#961;&#945;&#947;&#954;&#959;&#973;&#957;&#945;.WAV" TargetMode="External"/><Relationship Id="rId21" Type="http://schemas.openxmlformats.org/officeDocument/2006/relationships/image" Target="../media/image21.png"/><Relationship Id="rId7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37&#946;2%20-%20&#922;&#955;&#945;&#961;&#943;&#957;&#959;%20Solo%20+.WAV" TargetMode="External"/><Relationship Id="rId12" Type="http://schemas.openxmlformats.org/officeDocument/2006/relationships/image" Target="../media/image63.jpeg"/><Relationship Id="rId17" Type="http://schemas.openxmlformats.org/officeDocument/2006/relationships/image" Target="../media/image8.png"/><Relationship Id="rId2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37&#946;%20-%20&#922;&#955;&#945;&#961;&#943;&#957;&#959;,%20&#945;&#965;&#964;&#959;&#963;&#967;&#949;&#948;&#953;&#945;&#963;&#956;&#972;&#962;.WAV" TargetMode="External"/><Relationship Id="rId16" Type="http://schemas.openxmlformats.org/officeDocument/2006/relationships/image" Target="../media/image67.png"/><Relationship Id="rId20" Type="http://schemas.openxmlformats.org/officeDocument/2006/relationships/image" Target="../media/image30.png"/><Relationship Id="rId1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37&#945;%20-%20&#922;&#955;&#945;&#961;&#943;&#957;&#959;,%20&#922;&#955;&#943;&#956;&#945;&#954;&#945;%20&#917;.WAV" TargetMode="External"/><Relationship Id="rId6" Type="http://schemas.openxmlformats.org/officeDocument/2006/relationships/vide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37&#950;%20-%20&#922;&#955;&#945;&#961;&#943;&#957;&#959;,%20&#922;&#955;&#943;&#956;&#945;&#954;&#945;%20&#917;.AVI" TargetMode="External"/><Relationship Id="rId11" Type="http://schemas.openxmlformats.org/officeDocument/2006/relationships/slideLayout" Target="../slideLayouts/slideLayout13.xml"/><Relationship Id="rId5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37&#948;%20-%20&#922;&#955;&#945;&#961;&#943;&#957;&#959;,%20&#919;&#960;&#949;&#953;&#961;&#974;&#964;&#953;&#954;&#959;&#962;%20&#963;&#954;&#959;&#960;&#972;&#962;.WAV" TargetMode="External"/><Relationship Id="rId15" Type="http://schemas.openxmlformats.org/officeDocument/2006/relationships/image" Target="../media/image66.png"/><Relationship Id="rId10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37&#949;2%20-%20&#922;&#955;&#945;&#961;&#943;&#957;&#959;%20-%20&#931;&#945;&#957;&#964;&#959;&#973;&#961;&#953;%20+.WAV" TargetMode="External"/><Relationship Id="rId19" Type="http://schemas.openxmlformats.org/officeDocument/2006/relationships/image" Target="../media/image69.png"/><Relationship Id="rId4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37&#949;%20-%20&#922;&#955;&#945;&#961;&#943;&#957;&#959;,%20&#904;&#957;&#964;&#949;&#954;&#945;.WAV" TargetMode="External"/><Relationship Id="rId9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37&#948;2%20-%20&#922;&#955;&#945;&#961;&#943;&#957;&#959;%20-%20&#922;&#959;&#956;&#960;&#945;&#957;&#943;&#945;%20&#919;&#960;&#949;&#953;&#961;&#974;&#964;&#953;&#954;&#951;%20+.WAV" TargetMode="External"/><Relationship Id="rId14" Type="http://schemas.openxmlformats.org/officeDocument/2006/relationships/image" Target="../media/image65.png"/><Relationship Id="rId22" Type="http://schemas.openxmlformats.org/officeDocument/2006/relationships/image" Target="../media/image20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13" Type="http://schemas.openxmlformats.org/officeDocument/2006/relationships/image" Target="../media/image8.png"/><Relationship Id="rId3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41&#947;%20-%20&#932;&#963;&#945;&#956;&#960;&#959;&#973;&#957;&#945;.WAV" TargetMode="External"/><Relationship Id="rId7" Type="http://schemas.openxmlformats.org/officeDocument/2006/relationships/image" Target="../media/image72.jpeg"/><Relationship Id="rId12" Type="http://schemas.openxmlformats.org/officeDocument/2006/relationships/image" Target="../media/image30.png"/><Relationship Id="rId2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41&#946;%20-%20&#915;&#954;&#940;&#970;&#957;&#964;&#945;,%20&#928;&#945;&#961;%20'&#964;&#959;&#957;&#949;%20&#954;&#972;&#961;&#951;%20&#956;&#959;&#965;.WAV" TargetMode="External"/><Relationship Id="rId1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41&#945;%20-%20&#915;&#954;&#940;&#970;&#957;&#964;&#945;%20-%20&#925;&#964;&#945;&#959;&#973;&#955;&#953;.WAV" TargetMode="Externa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76.png"/><Relationship Id="rId5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41&#949;%20-%20&#932;&#963;&#945;&#956;&#960;&#959;&#973;&#957;&#945;%20+.WAV" TargetMode="External"/><Relationship Id="rId10" Type="http://schemas.openxmlformats.org/officeDocument/2006/relationships/image" Target="../media/image75.jpeg"/><Relationship Id="rId4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41&#948;%20-%20&#932;&#963;&#945;&#956;&#960;&#959;&#973;&#957;&#945;%20-%20&#923;&#973;&#961;&#945;%20&#922;&#945;&#961;&#960;&#940;&#952;&#959;&#965;.WAV" TargetMode="External"/><Relationship Id="rId9" Type="http://schemas.openxmlformats.org/officeDocument/2006/relationships/image" Target="../media/image74.jpeg"/><Relationship Id="rId14" Type="http://schemas.openxmlformats.org/officeDocument/2006/relationships/image" Target="../media/image77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13" Type="http://schemas.openxmlformats.org/officeDocument/2006/relationships/image" Target="../media/image80.jpeg"/><Relationship Id="rId3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50%20-%20&#924;&#945;&#957;&#964;&#959;&#955;&#943;&#957;&#959;%20+.WAV" TargetMode="External"/><Relationship Id="rId7" Type="http://schemas.openxmlformats.org/officeDocument/2006/relationships/image" Target="../media/image87.jpeg"/><Relationship Id="rId12" Type="http://schemas.openxmlformats.org/officeDocument/2006/relationships/image" Target="../media/image78.jpeg"/><Relationship Id="rId2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50&#946;%20-%20&#932;&#945;&#956;&#960;&#959;&#965;&#961;&#940;&#962;%20+.WAV" TargetMode="External"/><Relationship Id="rId16" Type="http://schemas.openxmlformats.org/officeDocument/2006/relationships/image" Target="../media/image92.png"/><Relationship Id="rId1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50&#945;%20-%20&#932;&#945;&#956;&#960;&#959;&#965;&#961;&#940;&#962;,%20&#922;&#955;&#943;&#956;&#945;&#954;&#945;%20&#917;%20+.WAV" TargetMode="External"/><Relationship Id="rId6" Type="http://schemas.openxmlformats.org/officeDocument/2006/relationships/image" Target="../media/image86.jpeg"/><Relationship Id="rId11" Type="http://schemas.openxmlformats.org/officeDocument/2006/relationships/image" Target="../media/image91.jpeg"/><Relationship Id="rId5" Type="http://schemas.openxmlformats.org/officeDocument/2006/relationships/image" Target="../media/image85.jpeg"/><Relationship Id="rId15" Type="http://schemas.openxmlformats.org/officeDocument/2006/relationships/image" Target="../media/image50.png"/><Relationship Id="rId10" Type="http://schemas.openxmlformats.org/officeDocument/2006/relationships/image" Target="../media/image90.jpeg"/><Relationship Id="rId4" Type="http://schemas.openxmlformats.org/officeDocument/2006/relationships/slideLayout" Target="../slideLayouts/slideLayout14.xml"/><Relationship Id="rId9" Type="http://schemas.openxmlformats.org/officeDocument/2006/relationships/image" Target="../media/image89.jpeg"/><Relationship Id="rId14" Type="http://schemas.openxmlformats.org/officeDocument/2006/relationships/image" Target="../media/image2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slideLayout" Target="../slideLayouts/slideLayout14.xml"/><Relationship Id="rId1" Type="http://schemas.openxmlformats.org/officeDocument/2006/relationships/vide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51&#946;%20-%20&#932;&#945;&#956;&#960;&#959;&#965;&#961;&#940;&#962;.AVI" TargetMode="External"/><Relationship Id="rId5" Type="http://schemas.openxmlformats.org/officeDocument/2006/relationships/image" Target="../media/image95.png"/><Relationship Id="rId4" Type="http://schemas.openxmlformats.org/officeDocument/2006/relationships/image" Target="../media/image94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53%20-%20&#924;&#960;&#945;&#947;&#955;&#945;&#956;&#940;&#962;%20-%20&#924;&#960;&#959;&#965;&#950;&#959;&#973;&#954;&#953;%20+.WAV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96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12.xml"/><Relationship Id="rId1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56&#945;%20-%20&#923;&#973;&#961;&#945;%20&#957;&#951;&#963;&#953;&#974;&#964;&#953;&#954;&#951;%20-%20&#925;&#964;&#945;&#959;&#973;&#955;&#953;%20+.WAV" TargetMode="Externa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20.png"/><Relationship Id="rId3" Type="http://schemas.openxmlformats.org/officeDocument/2006/relationships/vide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57&#947;%20-%20&#923;&#973;&#961;&#945;%20&#922;&#949;&#956;&#949;&#957;&#964;&#950;&#941;&#962;%20+.AVI" TargetMode="External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30.png"/><Relationship Id="rId2" Type="http://schemas.openxmlformats.org/officeDocument/2006/relationships/vide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57&#946;%20-%20&#923;&#973;&#961;&#945;%20&#954;&#961;&#951;&#964;&#953;&#954;&#942;%20+.AVI" TargetMode="External"/><Relationship Id="rId1" Type="http://schemas.openxmlformats.org/officeDocument/2006/relationships/vide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57&#945;%20-%20&#923;&#973;&#961;&#945;%20&#954;&#961;&#951;&#964;&#953;&#954;&#942;%20-%20&#922;&#955;&#943;&#956;&#945;&#954;&#945;,%20&#954;&#959;&#973;&#961;&#948;&#953;&#959;&#963;&#956;&#945;%20+.AVI" TargetMode="External"/><Relationship Id="rId6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57&#949;%20-%20&#923;&#973;&#961;&#945;%20&#928;&#959;&#957;&#964;&#953;&#945;&#954;&#942;%20-%20&#925;&#964;&#945;&#959;&#973;&#955;&#953;.WAV" TargetMode="External"/><Relationship Id="rId11" Type="http://schemas.openxmlformats.org/officeDocument/2006/relationships/image" Target="../media/image104.png"/><Relationship Id="rId5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57&#946;2%20-%20&#923;&#973;&#961;&#945;%20&#954;&#961;&#951;&#964;&#953;&#954;&#942;%20&#956;&#949;%20&#947;&#949;&#961;&#945;&#954;&#959;&#954;&#959;&#973;&#948;&#959;&#965;&#957;&#945;%20+.WAV" TargetMode="External"/><Relationship Id="rId10" Type="http://schemas.openxmlformats.org/officeDocument/2006/relationships/image" Target="../media/image103.png"/><Relationship Id="rId4" Type="http://schemas.openxmlformats.org/officeDocument/2006/relationships/vide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57&#948;%20-%20&#923;&#973;&#961;&#945;%20&#922;&#949;&#956;&#949;&#957;&#964;&#950;&#941;&#962;%20+.AVI" TargetMode="External"/><Relationship Id="rId9" Type="http://schemas.openxmlformats.org/officeDocument/2006/relationships/image" Target="../media/image10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jpeg"/><Relationship Id="rId13" Type="http://schemas.openxmlformats.org/officeDocument/2006/relationships/image" Target="../media/image30.png"/><Relationship Id="rId3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59&#947;%20-%20&#914;&#953;&#959;&#955;&#943;%20-%20&#923;&#973;&#961;&#945;%20&#954;&#961;&#951;&#964;&#953;&#954;&#942;%20+.WAV" TargetMode="External"/><Relationship Id="rId7" Type="http://schemas.openxmlformats.org/officeDocument/2006/relationships/slideLayout" Target="../slideLayouts/slideLayout13.xml"/><Relationship Id="rId12" Type="http://schemas.openxmlformats.org/officeDocument/2006/relationships/image" Target="../media/image109.jpeg"/><Relationship Id="rId17" Type="http://schemas.openxmlformats.org/officeDocument/2006/relationships/image" Target="../media/image112.png"/><Relationship Id="rId2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59&#946;%20-%20&#914;&#953;&#959;&#955;&#943;%20&#964;&#945;&#958;&#943;&#956;&#953;%20+.WAV" TargetMode="External"/><Relationship Id="rId16" Type="http://schemas.openxmlformats.org/officeDocument/2006/relationships/image" Target="../media/image111.png"/><Relationship Id="rId1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59&#945;%20-%20&#914;&#953;&#959;&#955;&#943;%20&#922;&#955;&#943;&#956;&#945;&#954;&#945;%20&#917;%20+.WAV" TargetMode="External"/><Relationship Id="rId6" Type="http://schemas.openxmlformats.org/officeDocument/2006/relationships/vide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59&#950;%20-%20&#914;&#953;&#959;&#955;&#943;%20+.AVI" TargetMode="External"/><Relationship Id="rId11" Type="http://schemas.openxmlformats.org/officeDocument/2006/relationships/image" Target="../media/image108.jpeg"/><Relationship Id="rId5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59&#949;%20-%20&#914;&#953;&#959;&#955;&#943;%20-%20&#931;&#945;&#957;&#964;&#959;&#973;&#961;&#953;%20-%20&#923;&#945;&#959;&#973;&#964;&#959;%20+.WAV" TargetMode="External"/><Relationship Id="rId15" Type="http://schemas.openxmlformats.org/officeDocument/2006/relationships/image" Target="../media/image110.png"/><Relationship Id="rId10" Type="http://schemas.openxmlformats.org/officeDocument/2006/relationships/image" Target="../media/image107.jpeg"/><Relationship Id="rId4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59&#948;%20-%20&#914;&#953;&#959;&#955;&#943;%20-%20&#923;&#973;&#961;&#945;%20&#957;&#951;&#963;&#953;&#974;&#964;&#953;&#954;&#951;%20+.WAV" TargetMode="External"/><Relationship Id="rId9" Type="http://schemas.openxmlformats.org/officeDocument/2006/relationships/image" Target="../media/image106.jpeg"/><Relationship Id="rId14" Type="http://schemas.openxmlformats.org/officeDocument/2006/relationships/image" Target="../media/image21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slideLayout" Target="../slideLayouts/slideLayout12.xml"/><Relationship Id="rId1" Type="http://schemas.openxmlformats.org/officeDocument/2006/relationships/audio" Target="file:///C:\Users\user\%23-06-&#931;&#933;&#925;&#917;&#916;&#929;&#921;&#913;-&#919;&#924;&#917;&#929;&#921;&#916;&#917;&#931;-&#916;&#921;&#913;&#923;&#917;&#926;&#917;&#921;&#931;%20+\2008-06-06,%20&#920;&#949;&#972;&#966;&#953;&#955;&#959;&#962;%20(&#917;&#922;&#916;&#917;&#916;&#927;&#924;&#917;&#925;&#927;)%20+\02-&#928;&#913;&#929;&#927;&#933;&#931;&#921;&#913;&#931;&#919;%20+\&#916;061%20-%20&#922;&#959;&#965;&#948;&#959;&#973;&#957;&#953;&#945;%20+.WAV" TargetMode="External"/><Relationship Id="rId5" Type="http://schemas.openxmlformats.org/officeDocument/2006/relationships/image" Target="../media/image115.png"/><Relationship Id="rId4" Type="http://schemas.openxmlformats.org/officeDocument/2006/relationships/image" Target="../media/image114.jpe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jpeg"/><Relationship Id="rId3" Type="http://schemas.openxmlformats.org/officeDocument/2006/relationships/image" Target="../media/image125.jpeg"/><Relationship Id="rId7" Type="http://schemas.openxmlformats.org/officeDocument/2006/relationships/image" Target="../media/image128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7.jpeg"/><Relationship Id="rId5" Type="http://schemas.openxmlformats.org/officeDocument/2006/relationships/image" Target="../media/image126.jpeg"/><Relationship Id="rId4" Type="http://schemas.openxmlformats.org/officeDocument/2006/relationships/image" Target="../media/image90.jpeg"/><Relationship Id="rId9" Type="http://schemas.openxmlformats.org/officeDocument/2006/relationships/image" Target="../media/image130.jpe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1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7" Type="http://schemas.openxmlformats.org/officeDocument/2006/relationships/image" Target="../media/image147.jpe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6.jpeg"/><Relationship Id="rId5" Type="http://schemas.openxmlformats.org/officeDocument/2006/relationships/image" Target="../media/image145.jpeg"/><Relationship Id="rId4" Type="http://schemas.openxmlformats.org/officeDocument/2006/relationships/image" Target="../media/image144.jpe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0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3.jpeg"/><Relationship Id="rId4" Type="http://schemas.openxmlformats.org/officeDocument/2006/relationships/image" Target="../media/image74.jpe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4.jpe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1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1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1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9.jpe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2.jpeg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E064416E-5B8D-4365-93AD-F650F68444D6}" type="slidenum">
              <a:rPr lang="el-GR" sz="1400" b="1"/>
              <a:pPr/>
              <a:t>1</a:t>
            </a:fld>
            <a:endParaRPr lang="el-GR" sz="1400" b="1"/>
          </a:p>
        </p:txBody>
      </p:sp>
      <p:sp>
        <p:nvSpPr>
          <p:cNvPr id="2867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44450"/>
            <a:ext cx="9144000" cy="2160588"/>
          </a:xfrm>
        </p:spPr>
        <p:txBody>
          <a:bodyPr/>
          <a:lstStyle/>
          <a:p>
            <a:r>
              <a:rPr lang="en-US" sz="3500" dirty="0" err="1">
                <a:latin typeface="Palatino Linotype" pitchFamily="18" charset="0"/>
              </a:rPr>
              <a:t>Κωνσταντ</a:t>
            </a:r>
            <a:r>
              <a:rPr lang="el-GR" sz="3500" dirty="0">
                <a:latin typeface="Palatino Linotype" pitchFamily="18" charset="0"/>
              </a:rPr>
              <a:t>ῖ</a:t>
            </a:r>
            <a:r>
              <a:rPr lang="en-US" sz="3500" dirty="0" err="1">
                <a:latin typeface="Palatino Linotype" pitchFamily="18" charset="0"/>
              </a:rPr>
              <a:t>νο</a:t>
            </a:r>
            <a:r>
              <a:rPr lang="el-GR" sz="3500" dirty="0">
                <a:latin typeface="Palatino Linotype" pitchFamily="18" charset="0"/>
              </a:rPr>
              <a:t>ς</a:t>
            </a:r>
            <a:r>
              <a:rPr lang="en-US" sz="3500" dirty="0">
                <a:latin typeface="Palatino Linotype" pitchFamily="18" charset="0"/>
              </a:rPr>
              <a:t> </a:t>
            </a:r>
            <a:r>
              <a:rPr lang="en-US" sz="3500" dirty="0" err="1">
                <a:latin typeface="Palatino Linotype" pitchFamily="18" charset="0"/>
              </a:rPr>
              <a:t>Χαριλ</a:t>
            </a:r>
            <a:r>
              <a:rPr lang="en-US" sz="3500" dirty="0">
                <a:latin typeface="Palatino Linotype" pitchFamily="18" charset="0"/>
              </a:rPr>
              <a:t>. </a:t>
            </a:r>
            <a:r>
              <a:rPr lang="en-US" sz="3500" dirty="0" err="1">
                <a:latin typeface="Palatino Linotype" pitchFamily="18" charset="0"/>
              </a:rPr>
              <a:t>Καραγκούνη</a:t>
            </a:r>
            <a:r>
              <a:rPr lang="el-GR" sz="3500" dirty="0">
                <a:latin typeface="Palatino Linotype" pitchFamily="18" charset="0"/>
              </a:rPr>
              <a:t>ς</a:t>
            </a:r>
            <a:r>
              <a:rPr lang="en-US" sz="2000" dirty="0">
                <a:latin typeface="Palatino Linotype" pitchFamily="18" charset="0"/>
              </a:rPr>
              <a:t/>
            </a:r>
            <a:br>
              <a:rPr lang="en-US" sz="2000" dirty="0">
                <a:latin typeface="Palatino Linotype" pitchFamily="18" charset="0"/>
              </a:rPr>
            </a:br>
            <a:r>
              <a:rPr lang="el-GR" sz="2000" dirty="0">
                <a:latin typeface="Palatino Linotype" pitchFamily="18" charset="0"/>
              </a:rPr>
              <a:t/>
            </a:r>
            <a:br>
              <a:rPr lang="el-GR" sz="2000" dirty="0">
                <a:latin typeface="Palatino Linotype" pitchFamily="18" charset="0"/>
              </a:rPr>
            </a:br>
            <a:r>
              <a:rPr lang="en-US" sz="1500" dirty="0" err="1">
                <a:latin typeface="Palatino Linotype" pitchFamily="18" charset="0"/>
              </a:rPr>
              <a:t>Θεολόγο</a:t>
            </a:r>
            <a:r>
              <a:rPr lang="el-GR" sz="1500" dirty="0">
                <a:latin typeface="Palatino Linotype" pitchFamily="18" charset="0"/>
              </a:rPr>
              <a:t>ς</a:t>
            </a:r>
            <a:r>
              <a:rPr lang="en-US" sz="1500" dirty="0">
                <a:latin typeface="Palatino Linotype" pitchFamily="18" charset="0"/>
              </a:rPr>
              <a:t> - </a:t>
            </a:r>
            <a:r>
              <a:rPr lang="en-US" sz="1500" dirty="0" err="1">
                <a:latin typeface="Palatino Linotype" pitchFamily="18" charset="0"/>
              </a:rPr>
              <a:t>Δρ</a:t>
            </a:r>
            <a:r>
              <a:rPr lang="en-US" sz="1500" dirty="0">
                <a:latin typeface="Palatino Linotype" pitchFamily="18" charset="0"/>
              </a:rPr>
              <a:t>. </a:t>
            </a:r>
            <a:r>
              <a:rPr lang="en-US" sz="1500" dirty="0" err="1">
                <a:latin typeface="Palatino Linotype" pitchFamily="18" charset="0"/>
              </a:rPr>
              <a:t>Βυζαντιν</a:t>
            </a:r>
            <a:r>
              <a:rPr lang="el-GR" sz="1500" dirty="0">
                <a:latin typeface="Palatino Linotype" pitchFamily="18" charset="0"/>
              </a:rPr>
              <a:t>ῆ</a:t>
            </a:r>
            <a:r>
              <a:rPr lang="en-US" sz="1500" dirty="0">
                <a:latin typeface="Palatino Linotype" pitchFamily="18" charset="0"/>
              </a:rPr>
              <a:t>ς </a:t>
            </a:r>
            <a:r>
              <a:rPr lang="en-US" sz="1500" dirty="0" err="1" smtClean="0">
                <a:latin typeface="Palatino Linotype" pitchFamily="18" charset="0"/>
              </a:rPr>
              <a:t>Μουσικολογίας</a:t>
            </a:r>
            <a:r>
              <a:rPr lang="en-US" sz="1500" dirty="0" smtClean="0">
                <a:latin typeface="Palatino Linotype" pitchFamily="18" charset="0"/>
              </a:rPr>
              <a:t> </a:t>
            </a:r>
            <a:r>
              <a:rPr lang="el-GR" sz="1500" dirty="0" smtClean="0">
                <a:latin typeface="Palatino Linotype" pitchFamily="18" charset="0"/>
              </a:rPr>
              <a:t>του Κ.Π.Α.</a:t>
            </a:r>
            <a:r>
              <a:rPr lang="el-GR" sz="1500" dirty="0">
                <a:latin typeface="Palatino Linotype" pitchFamily="18" charset="0"/>
              </a:rPr>
              <a:t/>
            </a:r>
            <a:br>
              <a:rPr lang="el-GR" sz="1500" dirty="0">
                <a:latin typeface="Palatino Linotype" pitchFamily="18" charset="0"/>
              </a:rPr>
            </a:br>
            <a:r>
              <a:rPr lang="el-GR" sz="1500" dirty="0">
                <a:latin typeface="Palatino Linotype" pitchFamily="18" charset="0"/>
              </a:rPr>
              <a:t>Ὑ</a:t>
            </a:r>
            <a:r>
              <a:rPr lang="en-US" sz="1500" dirty="0" err="1">
                <a:latin typeface="Palatino Linotype" pitchFamily="18" charset="0"/>
              </a:rPr>
              <a:t>πε</a:t>
            </a:r>
            <a:r>
              <a:rPr lang="el-GR" sz="1500" dirty="0">
                <a:latin typeface="Palatino Linotype" pitchFamily="18" charset="0"/>
              </a:rPr>
              <a:t>ύ</a:t>
            </a:r>
            <a:r>
              <a:rPr lang="en-US" sz="1500" dirty="0">
                <a:latin typeface="Palatino Linotype" pitchFamily="18" charset="0"/>
              </a:rPr>
              <a:t>θ</a:t>
            </a:r>
            <a:r>
              <a:rPr lang="el-GR" sz="1500" dirty="0">
                <a:latin typeface="Palatino Linotype" pitchFamily="18" charset="0"/>
              </a:rPr>
              <a:t>υ</a:t>
            </a:r>
            <a:r>
              <a:rPr lang="en-US" sz="1500" dirty="0" err="1">
                <a:latin typeface="Palatino Linotype" pitchFamily="18" charset="0"/>
              </a:rPr>
              <a:t>νο</a:t>
            </a:r>
            <a:r>
              <a:rPr lang="el-GR" sz="1500" dirty="0">
                <a:latin typeface="Palatino Linotype" pitchFamily="18" charset="0"/>
              </a:rPr>
              <a:t>ς</a:t>
            </a:r>
            <a:r>
              <a:rPr lang="en-US" sz="1500" dirty="0">
                <a:latin typeface="Palatino Linotype" pitchFamily="18" charset="0"/>
              </a:rPr>
              <a:t> </a:t>
            </a:r>
            <a:r>
              <a:rPr lang="en-US" sz="1500" dirty="0" err="1">
                <a:latin typeface="Palatino Linotype" pitchFamily="18" charset="0"/>
              </a:rPr>
              <a:t>Πολιτιστικ</a:t>
            </a:r>
            <a:r>
              <a:rPr lang="el-GR" sz="1500" dirty="0">
                <a:latin typeface="Palatino Linotype" pitchFamily="18" charset="0"/>
              </a:rPr>
              <a:t>ῶ</a:t>
            </a:r>
            <a:r>
              <a:rPr lang="en-US" sz="1500" dirty="0">
                <a:latin typeface="Palatino Linotype" pitchFamily="18" charset="0"/>
              </a:rPr>
              <a:t>ν </a:t>
            </a:r>
            <a:r>
              <a:rPr lang="en-US" sz="1500" dirty="0" err="1">
                <a:latin typeface="Palatino Linotype" pitchFamily="18" charset="0"/>
              </a:rPr>
              <a:t>Θεμάτων</a:t>
            </a:r>
            <a:r>
              <a:rPr lang="el-GR" sz="1500" dirty="0">
                <a:latin typeface="Palatino Linotype" pitchFamily="18" charset="0"/>
              </a:rPr>
              <a:t> </a:t>
            </a:r>
            <a:r>
              <a:rPr lang="en-US" sz="1500" dirty="0">
                <a:latin typeface="Palatino Linotype" pitchFamily="18" charset="0"/>
              </a:rPr>
              <a:t>τ</a:t>
            </a:r>
            <a:r>
              <a:rPr lang="el-GR" sz="1500" dirty="0">
                <a:latin typeface="Palatino Linotype" pitchFamily="18" charset="0"/>
              </a:rPr>
              <a:t>ῆ</a:t>
            </a:r>
            <a:r>
              <a:rPr lang="en-US" sz="1500" dirty="0">
                <a:latin typeface="Palatino Linotype" pitchFamily="18" charset="0"/>
              </a:rPr>
              <a:t>ς </a:t>
            </a:r>
            <a:r>
              <a:rPr lang="en-US" sz="1500" dirty="0" err="1">
                <a:latin typeface="Palatino Linotype" pitchFamily="18" charset="0"/>
              </a:rPr>
              <a:t>Διεύθυνσης</a:t>
            </a:r>
            <a:r>
              <a:rPr lang="en-US" sz="1500" dirty="0">
                <a:latin typeface="Palatino Linotype" pitchFamily="18" charset="0"/>
              </a:rPr>
              <a:t> </a:t>
            </a:r>
            <a:r>
              <a:rPr lang="en-US" sz="1500" dirty="0" err="1">
                <a:latin typeface="Palatino Linotype" pitchFamily="18" charset="0"/>
              </a:rPr>
              <a:t>Δευτεροβάθμιας</a:t>
            </a:r>
            <a:r>
              <a:rPr lang="en-US" sz="1500" dirty="0">
                <a:latin typeface="Palatino Linotype" pitchFamily="18" charset="0"/>
              </a:rPr>
              <a:t> </a:t>
            </a:r>
            <a:r>
              <a:rPr lang="el-GR" sz="1500" dirty="0">
                <a:latin typeface="Palatino Linotype" pitchFamily="18" charset="0"/>
              </a:rPr>
              <a:t>Ἐ</a:t>
            </a:r>
            <a:r>
              <a:rPr lang="en-US" sz="1500" dirty="0" err="1">
                <a:latin typeface="Palatino Linotype" pitchFamily="18" charset="0"/>
              </a:rPr>
              <a:t>κπαίδευσης</a:t>
            </a:r>
            <a:r>
              <a:rPr lang="en-US" sz="1500" dirty="0">
                <a:latin typeface="Palatino Linotype" pitchFamily="18" charset="0"/>
              </a:rPr>
              <a:t> </a:t>
            </a:r>
            <a:r>
              <a:rPr lang="en-US" sz="1500" dirty="0" err="1">
                <a:latin typeface="Palatino Linotype" pitchFamily="18" charset="0"/>
              </a:rPr>
              <a:t>Μαγνησίας</a:t>
            </a:r>
            <a:r>
              <a:rPr lang="en-US" sz="1500" dirty="0">
                <a:latin typeface="Palatino Linotype" pitchFamily="18" charset="0"/>
              </a:rPr>
              <a:t/>
            </a:r>
            <a:br>
              <a:rPr lang="en-US" sz="1500" dirty="0">
                <a:latin typeface="Palatino Linotype" pitchFamily="18" charset="0"/>
              </a:rPr>
            </a:br>
            <a:r>
              <a:rPr lang="el-GR" sz="1400" dirty="0">
                <a:latin typeface="Palatino Linotype" pitchFamily="18" charset="0"/>
              </a:rPr>
              <a:t/>
            </a:r>
            <a:br>
              <a:rPr lang="el-GR" sz="1400" dirty="0">
                <a:latin typeface="Palatino Linotype" pitchFamily="18" charset="0"/>
              </a:rPr>
            </a:br>
            <a:r>
              <a:rPr lang="el-GR" sz="1800" dirty="0">
                <a:latin typeface="Palatino Linotype" pitchFamily="18" charset="0"/>
              </a:rPr>
              <a:t>Ἀ</a:t>
            </a:r>
            <a:r>
              <a:rPr lang="en-US" sz="1800" dirty="0" err="1">
                <a:latin typeface="Palatino Linotype" pitchFamily="18" charset="0"/>
              </a:rPr>
              <a:t>μοργο</a:t>
            </a:r>
            <a:r>
              <a:rPr lang="el-GR" sz="1800" dirty="0">
                <a:latin typeface="Palatino Linotype" pitchFamily="18" charset="0"/>
              </a:rPr>
              <a:t>ῦ</a:t>
            </a:r>
            <a:r>
              <a:rPr lang="en-US" sz="1800" dirty="0">
                <a:latin typeface="Palatino Linotype" pitchFamily="18" charset="0"/>
              </a:rPr>
              <a:t> 6Β </a:t>
            </a:r>
            <a:r>
              <a:rPr lang="el-GR" sz="1800" dirty="0">
                <a:latin typeface="Palatino Linotype" pitchFamily="18" charset="0"/>
              </a:rPr>
              <a:t>  </a:t>
            </a:r>
            <a:r>
              <a:rPr lang="en-US" sz="1800" dirty="0">
                <a:latin typeface="Palatino Linotype" pitchFamily="18" charset="0"/>
              </a:rPr>
              <a:t>- </a:t>
            </a:r>
            <a:r>
              <a:rPr lang="el-GR" sz="1800" dirty="0">
                <a:latin typeface="Palatino Linotype" pitchFamily="18" charset="0"/>
              </a:rPr>
              <a:t>  </a:t>
            </a:r>
            <a:r>
              <a:rPr lang="en-US" sz="1800" dirty="0">
                <a:latin typeface="Palatino Linotype" pitchFamily="18" charset="0"/>
              </a:rPr>
              <a:t>Τ.Κ.</a:t>
            </a:r>
            <a:r>
              <a:rPr lang="el-GR" sz="1800" dirty="0">
                <a:latin typeface="Palatino Linotype" pitchFamily="18" charset="0"/>
              </a:rPr>
              <a:t>:</a:t>
            </a:r>
            <a:r>
              <a:rPr lang="en-US" sz="1800" dirty="0">
                <a:latin typeface="Palatino Linotype" pitchFamily="18" charset="0"/>
              </a:rPr>
              <a:t> </a:t>
            </a:r>
            <a:r>
              <a:rPr lang="el-GR" sz="1800" dirty="0">
                <a:latin typeface="Palatino Linotype" pitchFamily="18" charset="0"/>
              </a:rPr>
              <a:t> </a:t>
            </a:r>
            <a:r>
              <a:rPr lang="en-US" sz="1800" dirty="0" smtClean="0">
                <a:latin typeface="Palatino Linotype" pitchFamily="18" charset="0"/>
              </a:rPr>
              <a:t>385</a:t>
            </a:r>
            <a:r>
              <a:rPr lang="el-GR" sz="1800" dirty="0" smtClean="0">
                <a:latin typeface="Palatino Linotype" pitchFamily="18" charset="0"/>
              </a:rPr>
              <a:t> </a:t>
            </a:r>
            <a:r>
              <a:rPr lang="en-US" sz="1800" dirty="0" smtClean="0">
                <a:latin typeface="Palatino Linotype" pitchFamily="18" charset="0"/>
              </a:rPr>
              <a:t>00</a:t>
            </a:r>
            <a:r>
              <a:rPr lang="el-GR" sz="1800" dirty="0" smtClean="0">
                <a:latin typeface="Palatino Linotype" pitchFamily="18" charset="0"/>
              </a:rPr>
              <a:t>  </a:t>
            </a:r>
            <a:r>
              <a:rPr lang="en-US" sz="1800" dirty="0" smtClean="0">
                <a:latin typeface="Palatino Linotype" pitchFamily="18" charset="0"/>
              </a:rPr>
              <a:t> </a:t>
            </a:r>
            <a:r>
              <a:rPr lang="en-US" sz="1800" dirty="0">
                <a:latin typeface="Palatino Linotype" pitchFamily="18" charset="0"/>
              </a:rPr>
              <a:t>-</a:t>
            </a:r>
            <a:r>
              <a:rPr lang="el-GR" sz="1800" dirty="0">
                <a:latin typeface="Palatino Linotype" pitchFamily="18" charset="0"/>
              </a:rPr>
              <a:t>  </a:t>
            </a:r>
            <a:r>
              <a:rPr lang="en-US" sz="1800" dirty="0">
                <a:latin typeface="Palatino Linotype" pitchFamily="18" charset="0"/>
              </a:rPr>
              <a:t> </a:t>
            </a:r>
            <a:r>
              <a:rPr lang="en-US" sz="1800" dirty="0" err="1">
                <a:latin typeface="Palatino Linotype" pitchFamily="18" charset="0"/>
              </a:rPr>
              <a:t>Βόλος</a:t>
            </a:r>
            <a:r>
              <a:rPr lang="en-US" sz="1800" dirty="0">
                <a:latin typeface="Palatino Linotype" pitchFamily="18" charset="0"/>
              </a:rPr>
              <a:t> </a:t>
            </a:r>
            <a:r>
              <a:rPr lang="el-GR" sz="1800" dirty="0">
                <a:latin typeface="Palatino Linotype" pitchFamily="18" charset="0"/>
              </a:rPr>
              <a:t>  </a:t>
            </a:r>
            <a:r>
              <a:rPr lang="en-US" sz="1800" dirty="0">
                <a:latin typeface="Palatino Linotype" pitchFamily="18" charset="0"/>
              </a:rPr>
              <a:t>- </a:t>
            </a:r>
            <a:r>
              <a:rPr lang="el-GR" sz="1800" dirty="0">
                <a:latin typeface="Palatino Linotype" pitchFamily="18" charset="0"/>
              </a:rPr>
              <a:t>  </a:t>
            </a:r>
            <a:r>
              <a:rPr lang="en-US" sz="1800" dirty="0" err="1">
                <a:latin typeface="Palatino Linotype" pitchFamily="18" charset="0"/>
              </a:rPr>
              <a:t>Τηλ</a:t>
            </a:r>
            <a:r>
              <a:rPr lang="en-US" sz="1800" dirty="0">
                <a:latin typeface="Palatino Linotype" pitchFamily="18" charset="0"/>
              </a:rPr>
              <a:t>.</a:t>
            </a:r>
            <a:r>
              <a:rPr lang="el-GR" sz="1800" dirty="0">
                <a:latin typeface="Palatino Linotype" pitchFamily="18" charset="0"/>
              </a:rPr>
              <a:t>:</a:t>
            </a:r>
            <a:r>
              <a:rPr lang="en-US" sz="1800" dirty="0">
                <a:latin typeface="Palatino Linotype" pitchFamily="18" charset="0"/>
              </a:rPr>
              <a:t> </a:t>
            </a:r>
            <a:r>
              <a:rPr lang="el-GR" sz="1800" dirty="0">
                <a:latin typeface="Palatino Linotype" pitchFamily="18" charset="0"/>
              </a:rPr>
              <a:t> + 30 </a:t>
            </a:r>
            <a:r>
              <a:rPr lang="en-US" sz="1800" dirty="0">
                <a:latin typeface="Palatino Linotype" pitchFamily="18" charset="0"/>
              </a:rPr>
              <a:t>6947774647</a:t>
            </a:r>
            <a:br>
              <a:rPr lang="en-US" sz="1800" dirty="0">
                <a:latin typeface="Palatino Linotype" pitchFamily="18" charset="0"/>
              </a:rPr>
            </a:br>
            <a:r>
              <a:rPr lang="en-US" sz="1800" dirty="0">
                <a:latin typeface="Palatino Linotype" pitchFamily="18" charset="0"/>
              </a:rPr>
              <a:t>E-mail: </a:t>
            </a:r>
            <a:r>
              <a:rPr lang="el-GR" sz="1800" dirty="0">
                <a:latin typeface="Palatino Linotype" pitchFamily="18" charset="0"/>
              </a:rPr>
              <a:t>	</a:t>
            </a:r>
            <a:r>
              <a:rPr lang="en-US" sz="1800" dirty="0" smtClean="0">
                <a:latin typeface="Palatino Linotype" pitchFamily="18" charset="0"/>
                <a:hlinkClick r:id="rId2"/>
              </a:rPr>
              <a:t>8kxk8@in.gr</a:t>
            </a:r>
            <a:r>
              <a:rPr lang="el-GR" sz="1800" dirty="0" smtClean="0">
                <a:latin typeface="Palatino Linotype" pitchFamily="18" charset="0"/>
              </a:rPr>
              <a:t>, </a:t>
            </a:r>
            <a:r>
              <a:rPr lang="en-US" sz="1800" dirty="0" smtClean="0">
                <a:latin typeface="Palatino Linotype" pitchFamily="18" charset="0"/>
                <a:hlinkClick r:id="rId3"/>
              </a:rPr>
              <a:t>kxkaragounis@gmail.com</a:t>
            </a:r>
            <a:r>
              <a:rPr lang="en-US" sz="1800" dirty="0" smtClean="0">
                <a:latin typeface="Palatino Linotype" pitchFamily="18" charset="0"/>
              </a:rPr>
              <a:t> </a:t>
            </a:r>
            <a:r>
              <a:rPr lang="el-GR" sz="1800" dirty="0" smtClean="0">
                <a:latin typeface="Palatino Linotype" pitchFamily="18" charset="0"/>
              </a:rPr>
              <a:t> </a:t>
            </a:r>
            <a:r>
              <a:rPr lang="en-US" sz="1800" dirty="0" err="1">
                <a:latin typeface="Palatino Linotype" pitchFamily="18" charset="0"/>
              </a:rPr>
              <a:t>κα</a:t>
            </a:r>
            <a:r>
              <a:rPr lang="el-GR" sz="1800" dirty="0">
                <a:latin typeface="Palatino Linotype" pitchFamily="18" charset="0"/>
              </a:rPr>
              <a:t>ὶ   </a:t>
            </a:r>
            <a:r>
              <a:rPr lang="en-US" sz="1800" dirty="0" smtClean="0">
                <a:latin typeface="Palatino Linotype" pitchFamily="18" charset="0"/>
                <a:hlinkClick r:id="rId4"/>
              </a:rPr>
              <a:t>grpolit@dide.mag.sch.gr</a:t>
            </a:r>
            <a:r>
              <a:rPr lang="en-US" sz="1800" dirty="0" smtClean="0">
                <a:latin typeface="Palatino Linotype" pitchFamily="18" charset="0"/>
              </a:rPr>
              <a:t> </a:t>
            </a:r>
            <a:endParaRPr lang="el-GR" sz="1800" dirty="0">
              <a:latin typeface="Palatino Linotype" pitchFamily="18" charset="0"/>
            </a:endParaRPr>
          </a:p>
        </p:txBody>
      </p:sp>
      <p:sp>
        <p:nvSpPr>
          <p:cNvPr id="286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425" y="2924175"/>
            <a:ext cx="8937625" cy="2405063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l-GR" sz="6000" b="1">
                <a:solidFill>
                  <a:srgbClr val="FF0000"/>
                </a:solidFill>
                <a:latin typeface="Palatino Linotype" pitchFamily="18" charset="0"/>
              </a:rPr>
              <a:t>Μουσικὲς ἐκφάνσεις</a:t>
            </a:r>
          </a:p>
          <a:p>
            <a:pPr algn="ctr">
              <a:buFont typeface="Wingdings" pitchFamily="2" charset="2"/>
              <a:buNone/>
            </a:pPr>
            <a:r>
              <a:rPr lang="el-GR" sz="6000" b="1">
                <a:solidFill>
                  <a:srgbClr val="FF0000"/>
                </a:solidFill>
                <a:latin typeface="Palatino Linotype" pitchFamily="18" charset="0"/>
              </a:rPr>
              <a:t>στὸ ἔργο τοῦ Θεόφιλου</a:t>
            </a:r>
          </a:p>
        </p:txBody>
      </p:sp>
      <p:sp>
        <p:nvSpPr>
          <p:cNvPr id="7" name="6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8" name="7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C7638-3A93-4B84-A8E8-4D8256C5597C}" type="datetime9">
              <a:rPr lang="el-GR" smtClean="0"/>
              <a:pPr/>
              <a:t>3/2/2017 5:07:45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C83697E1-56E0-445D-AA4C-1EB15650C39F}" type="slidenum">
              <a:rPr lang="el-GR" sz="1400" b="1"/>
              <a:pPr/>
              <a:t>2</a:t>
            </a:fld>
            <a:endParaRPr lang="el-GR" sz="1400" b="1"/>
          </a:p>
        </p:txBody>
      </p:sp>
      <p:sp>
        <p:nvSpPr>
          <p:cNvPr id="296962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5292725" y="0"/>
            <a:ext cx="3851275" cy="765175"/>
          </a:xfrm>
        </p:spPr>
        <p:txBody>
          <a:bodyPr/>
          <a:lstStyle/>
          <a:p>
            <a:pPr marL="446088" indent="-446088">
              <a:lnSpc>
                <a:spcPct val="90000"/>
              </a:lnSpc>
            </a:pPr>
            <a:r>
              <a:rPr lang="el-GR" sz="2400" i="1">
                <a:latin typeface="Palatino Linotype" pitchFamily="18" charset="0"/>
              </a:rPr>
              <a:t>Μὲ τὸ ντουφέκι καὶ τὴν ...καραμούζα.</a:t>
            </a:r>
          </a:p>
        </p:txBody>
      </p:sp>
      <p:pic>
        <p:nvPicPr>
          <p:cNvPr id="296964" name="Picture 4" descr="img36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890838" y="981075"/>
            <a:ext cx="3409950" cy="5472113"/>
          </a:xfrm>
          <a:noFill/>
          <a:ln/>
        </p:spPr>
      </p:pic>
      <p:sp>
        <p:nvSpPr>
          <p:cNvPr id="296968" name="Rectangle 8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4500563" cy="863600"/>
          </a:xfrm>
          <a:noFill/>
          <a:ln/>
        </p:spPr>
        <p:txBody>
          <a:bodyPr/>
          <a:lstStyle/>
          <a:p>
            <a:r>
              <a:rPr lang="el-GR" sz="2800">
                <a:effectLst/>
                <a:latin typeface="Palatino Linotype" pitchFamily="18" charset="0"/>
              </a:rPr>
              <a:t>Ὁ Θεόφιλος φωτογραφιζόμενος</a:t>
            </a:r>
          </a:p>
        </p:txBody>
      </p:sp>
      <p:sp>
        <p:nvSpPr>
          <p:cNvPr id="296971" name="Oval 11"/>
          <p:cNvSpPr>
            <a:spLocks noChangeArrowheads="1"/>
          </p:cNvSpPr>
          <p:nvPr/>
        </p:nvSpPr>
        <p:spPr bwMode="auto">
          <a:xfrm rot="8210857">
            <a:off x="2844800" y="2009775"/>
            <a:ext cx="1079500" cy="698500"/>
          </a:xfrm>
          <a:prstGeom prst="ellipse">
            <a:avLst/>
          </a:prstGeom>
          <a:noFill/>
          <a:ln w="63500" cmpd="tri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E24DA-7B69-44EF-81D4-FEA97675AD69}" type="datetime9">
              <a:rPr lang="el-GR" smtClean="0"/>
              <a:pPr/>
              <a:t>3/2/2017 5:07:48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69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69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6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6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7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057DF020-AEB4-40AF-A574-B9CF14F615B5}" type="slidenum">
              <a:rPr lang="el-GR" sz="1400" b="1"/>
              <a:pPr/>
              <a:t>3</a:t>
            </a:fld>
            <a:endParaRPr lang="el-GR" sz="1400" b="1"/>
          </a:p>
        </p:txBody>
      </p:sp>
      <p:sp>
        <p:nvSpPr>
          <p:cNvPr id="297986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5292725" y="0"/>
            <a:ext cx="3851275" cy="765175"/>
          </a:xfrm>
        </p:spPr>
        <p:txBody>
          <a:bodyPr/>
          <a:lstStyle/>
          <a:p>
            <a:pPr marL="446088" indent="-446088">
              <a:lnSpc>
                <a:spcPct val="90000"/>
              </a:lnSpc>
            </a:pPr>
            <a:r>
              <a:rPr lang="el-GR" sz="2400" i="1">
                <a:latin typeface="Palatino Linotype" pitchFamily="18" charset="0"/>
              </a:rPr>
              <a:t>Μὲ τὸν «μικρό» του θίασο</a:t>
            </a:r>
          </a:p>
        </p:txBody>
      </p:sp>
      <p:sp>
        <p:nvSpPr>
          <p:cNvPr id="29798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4500563" cy="863600"/>
          </a:xfrm>
          <a:noFill/>
          <a:ln/>
        </p:spPr>
        <p:txBody>
          <a:bodyPr/>
          <a:lstStyle/>
          <a:p>
            <a:r>
              <a:rPr lang="el-GR" sz="2800">
                <a:effectLst/>
                <a:latin typeface="Palatino Linotype" pitchFamily="18" charset="0"/>
              </a:rPr>
              <a:t>Ὁ Θεόφιλος φωτογραφιζόμενος</a:t>
            </a:r>
          </a:p>
        </p:txBody>
      </p:sp>
      <p:pic>
        <p:nvPicPr>
          <p:cNvPr id="297988" name="Picture 4" descr="img36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63800" y="1050925"/>
            <a:ext cx="4268788" cy="5473700"/>
          </a:xfrm>
          <a:noFill/>
          <a:ln/>
        </p:spPr>
      </p:pic>
      <p:sp>
        <p:nvSpPr>
          <p:cNvPr id="297989" name="Oval 5"/>
          <p:cNvSpPr>
            <a:spLocks noChangeArrowheads="1"/>
          </p:cNvSpPr>
          <p:nvPr/>
        </p:nvSpPr>
        <p:spPr bwMode="auto">
          <a:xfrm rot="8210857">
            <a:off x="2365375" y="3573463"/>
            <a:ext cx="1127125" cy="1079500"/>
          </a:xfrm>
          <a:prstGeom prst="ellipse">
            <a:avLst/>
          </a:prstGeom>
          <a:noFill/>
          <a:ln w="63500" cmpd="tri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97990" name="Oval 6"/>
          <p:cNvSpPr>
            <a:spLocks noChangeArrowheads="1"/>
          </p:cNvSpPr>
          <p:nvPr/>
        </p:nvSpPr>
        <p:spPr bwMode="auto">
          <a:xfrm rot="8210857">
            <a:off x="3770313" y="4941888"/>
            <a:ext cx="1670050" cy="1536700"/>
          </a:xfrm>
          <a:prstGeom prst="ellipse">
            <a:avLst/>
          </a:prstGeom>
          <a:noFill/>
          <a:ln w="63500" cmpd="tri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" name="9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1" name="10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DDD25-F52E-4960-BB19-76DCB8431F60}" type="datetime9">
              <a:rPr lang="el-GR" smtClean="0"/>
              <a:pPr/>
              <a:t>3/2/2017 5:07:48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7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7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7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7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7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7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7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7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989" grpId="0" animBg="1"/>
      <p:bldP spid="29799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F7FC74ED-D93D-4E8E-BF06-E95A02C0B71E}" type="slidenum">
              <a:rPr lang="el-GR" sz="1400" b="1"/>
              <a:pPr/>
              <a:t>4</a:t>
            </a:fld>
            <a:endParaRPr lang="el-GR" sz="1400" b="1"/>
          </a:p>
        </p:txBody>
      </p:sp>
      <p:sp>
        <p:nvSpPr>
          <p:cNvPr id="524290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0" y="785794"/>
            <a:ext cx="2071670" cy="2286016"/>
          </a:xfrm>
        </p:spPr>
        <p:txBody>
          <a:bodyPr/>
          <a:lstStyle/>
          <a:p>
            <a:pPr marL="265113" indent="-265113"/>
            <a:r>
              <a:rPr lang="el-GR" sz="2700" i="1" dirty="0" smtClean="0">
                <a:latin typeface="Palatino Linotype" pitchFamily="18" charset="0"/>
              </a:rPr>
              <a:t>1910 – </a:t>
            </a:r>
            <a:r>
              <a:rPr lang="el-GR" sz="2700" i="1" dirty="0" err="1" smtClean="0">
                <a:latin typeface="Palatino Linotype" pitchFamily="18" charset="0"/>
              </a:rPr>
              <a:t>Φοῦρνος</a:t>
            </a:r>
            <a:r>
              <a:rPr lang="el-GR" sz="2700" i="1" dirty="0" smtClean="0">
                <a:latin typeface="Palatino Linotype" pitchFamily="18" charset="0"/>
              </a:rPr>
              <a:t> Βελέντζα, </a:t>
            </a:r>
            <a:r>
              <a:rPr lang="el-GR" sz="2700" i="1" dirty="0" err="1" smtClean="0">
                <a:latin typeface="Palatino Linotype" pitchFamily="18" charset="0"/>
              </a:rPr>
              <a:t>Ἄλλη</a:t>
            </a:r>
            <a:r>
              <a:rPr lang="el-GR" sz="2700" i="1" dirty="0" smtClean="0">
                <a:latin typeface="Palatino Linotype" pitchFamily="18" charset="0"/>
              </a:rPr>
              <a:t> </a:t>
            </a:r>
            <a:r>
              <a:rPr lang="el-GR" sz="2700" i="1" dirty="0" err="1" smtClean="0">
                <a:latin typeface="Palatino Linotype" pitchFamily="18" charset="0"/>
              </a:rPr>
              <a:t>Μεριὰ</a:t>
            </a:r>
            <a:r>
              <a:rPr lang="el-GR" sz="2700" i="1" dirty="0" smtClean="0">
                <a:latin typeface="Palatino Linotype" pitchFamily="18" charset="0"/>
              </a:rPr>
              <a:t> Βόλου</a:t>
            </a:r>
          </a:p>
        </p:txBody>
      </p:sp>
      <p:sp>
        <p:nvSpPr>
          <p:cNvPr id="524291" name="Rectangle 3"/>
          <p:cNvSpPr>
            <a:spLocks noGrp="1" noChangeArrowheads="1"/>
          </p:cNvSpPr>
          <p:nvPr>
            <p:ph type="title"/>
          </p:nvPr>
        </p:nvSpPr>
        <p:spPr>
          <a:xfrm>
            <a:off x="2000264" y="-26988"/>
            <a:ext cx="5143504" cy="527030"/>
          </a:xfrm>
          <a:noFill/>
          <a:ln/>
        </p:spPr>
        <p:txBody>
          <a:bodyPr/>
          <a:lstStyle/>
          <a:p>
            <a:r>
              <a:rPr lang="el-GR" sz="2800" dirty="0" err="1" smtClean="0">
                <a:effectLst/>
                <a:latin typeface="Palatino Linotype" pitchFamily="18" charset="0"/>
              </a:rPr>
              <a:t>Ἐρωτόκριτος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καὶ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>
                <a:effectLst/>
                <a:latin typeface="Palatino Linotype" pitchFamily="18" charset="0"/>
              </a:rPr>
              <a:t>Ἀρετοῦσα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pic>
        <p:nvPicPr>
          <p:cNvPr id="524292" name="Picture 4" descr="1910 - Ερωτόκριτος +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83232" y="714356"/>
            <a:ext cx="3517462" cy="5362940"/>
          </a:xfrm>
          <a:noFill/>
          <a:ln/>
        </p:spPr>
      </p:pic>
      <p:pic>
        <p:nvPicPr>
          <p:cNvPr id="524293" name="Picture 5" descr="1928 - Ερωτόκριτος +"/>
          <p:cNvPicPr>
            <a:picLocks noChangeAspect="1" noChangeArrowheads="1"/>
          </p:cNvPicPr>
          <p:nvPr/>
        </p:nvPicPr>
        <p:blipFill>
          <a:blip r:embed="rId3" cstate="print"/>
          <a:srcRect b="5412"/>
          <a:stretch>
            <a:fillRect/>
          </a:stretch>
        </p:blipFill>
        <p:spPr bwMode="auto">
          <a:xfrm>
            <a:off x="5555380" y="714357"/>
            <a:ext cx="3517213" cy="4000528"/>
          </a:xfrm>
          <a:prstGeom prst="rect">
            <a:avLst/>
          </a:prstGeom>
          <a:noFill/>
        </p:spPr>
      </p:pic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12F6-3348-47D8-9322-789CE1C161D2}" type="datetime9">
              <a:rPr lang="el-GR" smtClean="0"/>
              <a:pPr/>
              <a:t>3/2/2017 5:07:48 μμ</a:t>
            </a:fld>
            <a:endParaRPr lang="el-GR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786446" y="5000636"/>
            <a:ext cx="3000396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tabLst/>
              <a:defRPr/>
            </a:pPr>
            <a:r>
              <a:rPr kumimoji="0" lang="el-GR" sz="28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1928 -  </a:t>
            </a:r>
            <a:r>
              <a:rPr kumimoji="0" lang="el-GR" sz="28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Ἰδιωτικὴ</a:t>
            </a:r>
            <a:r>
              <a:rPr kumimoji="0" lang="el-GR" sz="28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 Συλλογή</a:t>
            </a:r>
            <a:endParaRPr kumimoji="0" lang="el-GR" sz="28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Palatino Linotyp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EBE3044C-88D9-4660-8216-3B5AE931714C}" type="slidenum">
              <a:rPr lang="el-GR" sz="1400" b="1"/>
              <a:pPr/>
              <a:t>5</a:t>
            </a:fld>
            <a:endParaRPr lang="el-GR" sz="1400" b="1"/>
          </a:p>
        </p:txBody>
      </p:sp>
      <p:sp>
        <p:nvSpPr>
          <p:cNvPr id="526338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214282" y="5929330"/>
            <a:ext cx="4143404" cy="500066"/>
          </a:xfrm>
        </p:spPr>
        <p:txBody>
          <a:bodyPr/>
          <a:lstStyle/>
          <a:p>
            <a:pPr marL="363538" indent="-363538"/>
            <a:r>
              <a:rPr lang="el-GR" sz="2400" i="1" dirty="0">
                <a:latin typeface="Palatino Linotype" pitchFamily="18" charset="0"/>
              </a:rPr>
              <a:t>1910 – </a:t>
            </a:r>
            <a:r>
              <a:rPr lang="el-GR" sz="2400" i="1" dirty="0" err="1">
                <a:latin typeface="Palatino Linotype" pitchFamily="18" charset="0"/>
              </a:rPr>
              <a:t>Ἰδιωτικὴ</a:t>
            </a:r>
            <a:r>
              <a:rPr lang="el-GR" sz="2400" i="1" dirty="0">
                <a:latin typeface="Palatino Linotype" pitchFamily="18" charset="0"/>
              </a:rPr>
              <a:t> Συλλογή</a:t>
            </a:r>
          </a:p>
        </p:txBody>
      </p:sp>
      <p:sp>
        <p:nvSpPr>
          <p:cNvPr id="52633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-76200"/>
            <a:ext cx="9143999" cy="1004870"/>
          </a:xfrm>
          <a:noFill/>
          <a:ln/>
        </p:spPr>
        <p:txBody>
          <a:bodyPr/>
          <a:lstStyle/>
          <a:p>
            <a:r>
              <a:rPr lang="el-GR" sz="2800" dirty="0">
                <a:effectLst/>
                <a:latin typeface="Palatino Linotype" pitchFamily="18" charset="0"/>
              </a:rPr>
              <a:t>Ἡ </a:t>
            </a:r>
            <a:r>
              <a:rPr lang="el-GR" sz="2800" dirty="0" err="1">
                <a:effectLst/>
                <a:latin typeface="Palatino Linotype" pitchFamily="18" charset="0"/>
              </a:rPr>
              <a:t>Ἀρετοῦσα</a:t>
            </a:r>
            <a:r>
              <a:rPr lang="el-GR" sz="2800" dirty="0">
                <a:effectLst/>
                <a:latin typeface="Palatino Linotype" pitchFamily="18" charset="0"/>
              </a:rPr>
              <a:t> </a:t>
            </a:r>
            <a:r>
              <a:rPr lang="el-GR" sz="2800" dirty="0" smtClean="0">
                <a:effectLst/>
                <a:latin typeface="Palatino Linotype" pitchFamily="18" charset="0"/>
              </a:rPr>
              <a:t>θέτει </a:t>
            </a:r>
            <a:r>
              <a:rPr lang="el-GR" sz="2800" dirty="0" err="1" smtClean="0">
                <a:effectLst/>
                <a:latin typeface="Palatino Linotype" pitchFamily="18" charset="0"/>
              </a:rPr>
              <a:t>ἐπὶ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τῆς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κεφαλῆς</a:t>
            </a:r>
            <a:r>
              <a:rPr lang="el-GR" sz="2800" dirty="0" smtClean="0">
                <a:effectLst/>
                <a:latin typeface="Palatino Linotype" pitchFamily="18" charset="0"/>
              </a:rPr>
              <a:t/>
            </a:r>
            <a:br>
              <a:rPr lang="el-GR" sz="2800" dirty="0" smtClean="0">
                <a:effectLst/>
                <a:latin typeface="Palatino Linotype" pitchFamily="18" charset="0"/>
              </a:rPr>
            </a:br>
            <a:r>
              <a:rPr lang="el-GR" sz="2800" dirty="0" err="1" smtClean="0">
                <a:effectLst/>
                <a:latin typeface="Palatino Linotype" pitchFamily="18" charset="0"/>
              </a:rPr>
              <a:t>τοῦ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Ἐρωτόκριτου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τὸ</a:t>
            </a:r>
            <a:r>
              <a:rPr lang="el-GR" sz="2800" dirty="0" smtClean="0">
                <a:effectLst/>
                <a:latin typeface="Palatino Linotype" pitchFamily="18" charset="0"/>
              </a:rPr>
              <a:t> στέφανο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τῆς</a:t>
            </a:r>
            <a:r>
              <a:rPr lang="el-GR" sz="2800" dirty="0" smtClean="0">
                <a:effectLst/>
                <a:latin typeface="Palatino Linotype" pitchFamily="18" charset="0"/>
              </a:rPr>
              <a:t> νίκης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pic>
        <p:nvPicPr>
          <p:cNvPr id="526340" name="Picture 4" descr="img339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2909" y="1000108"/>
            <a:ext cx="3500463" cy="4864806"/>
          </a:xfrm>
          <a:noFill/>
          <a:ln/>
        </p:spPr>
      </p:pic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9" name="8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7D28-6CA4-4DC2-A60F-DA0FD8A8F089}" type="datetime9">
              <a:rPr lang="el-GR" smtClean="0"/>
              <a:pPr/>
              <a:t>3/2/2017 5:07:48 μμ</a:t>
            </a:fld>
            <a:endParaRPr lang="el-GR"/>
          </a:p>
        </p:txBody>
      </p:sp>
      <p:pic>
        <p:nvPicPr>
          <p:cNvPr id="10" name="9 - Εικόνα" descr="img6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4274040" y="1475186"/>
            <a:ext cx="4680665" cy="3656119"/>
          </a:xfrm>
          <a:prstGeom prst="rect">
            <a:avLst/>
          </a:prstGeom>
        </p:spPr>
      </p:pic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4429124" y="5643578"/>
            <a:ext cx="4143372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-3603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tabLst/>
              <a:defRPr/>
            </a:pPr>
            <a:r>
              <a:rPr kumimoji="0" lang="el-GR" sz="24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1910 – </a:t>
            </a:r>
            <a:r>
              <a:rPr kumimoji="0" lang="el-GR" sz="24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Φοῦρνος</a:t>
            </a:r>
            <a:r>
              <a:rPr kumimoji="0" lang="el-GR" sz="24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 Βελέντζα, </a:t>
            </a:r>
            <a:r>
              <a:rPr kumimoji="0" lang="el-GR" sz="24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Ἄλλη</a:t>
            </a:r>
            <a:r>
              <a:rPr kumimoji="0" lang="el-GR" sz="24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 </a:t>
            </a:r>
            <a:r>
              <a:rPr kumimoji="0" lang="el-GR" sz="24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Μεριὰ</a:t>
            </a:r>
            <a:r>
              <a:rPr kumimoji="0" lang="el-GR" sz="24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 Βόλου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C7735154-9A77-4B83-AE2F-0DAB7BEE8C91}" type="slidenum">
              <a:rPr lang="el-GR" sz="1400" b="1"/>
              <a:pPr/>
              <a:t>6</a:t>
            </a:fld>
            <a:endParaRPr lang="el-GR" sz="1400" b="1"/>
          </a:p>
        </p:txBody>
      </p:sp>
      <p:sp>
        <p:nvSpPr>
          <p:cNvPr id="525314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42875"/>
            <a:ext cx="4572000" cy="549275"/>
          </a:xfrm>
        </p:spPr>
        <p:txBody>
          <a:bodyPr/>
          <a:lstStyle/>
          <a:p>
            <a:r>
              <a:rPr lang="el-GR" sz="2800" i="1">
                <a:latin typeface="Palatino Linotype" pitchFamily="18" charset="0"/>
              </a:rPr>
              <a:t>1928 – Ἰδιωτικὴ Συλλογή</a:t>
            </a:r>
          </a:p>
        </p:txBody>
      </p:sp>
      <p:sp>
        <p:nvSpPr>
          <p:cNvPr id="525315" name="Rectangle 3"/>
          <p:cNvSpPr>
            <a:spLocks noGrp="1" noChangeArrowheads="1"/>
          </p:cNvSpPr>
          <p:nvPr>
            <p:ph type="title"/>
          </p:nvPr>
        </p:nvSpPr>
        <p:spPr>
          <a:xfrm>
            <a:off x="1" y="187326"/>
            <a:ext cx="3786182" cy="3313112"/>
          </a:xfrm>
          <a:noFill/>
          <a:ln/>
        </p:spPr>
        <p:txBody>
          <a:bodyPr/>
          <a:lstStyle/>
          <a:p>
            <a:r>
              <a:rPr lang="el-GR" sz="2800" dirty="0" err="1" smtClean="0">
                <a:effectLst/>
                <a:latin typeface="Palatino Linotype" pitchFamily="18" charset="0"/>
              </a:rPr>
              <a:t>Διὰ</a:t>
            </a:r>
            <a:r>
              <a:rPr lang="el-GR" sz="2800" dirty="0" smtClean="0">
                <a:effectLst/>
                <a:latin typeface="Palatino Linotype" pitchFamily="18" charset="0"/>
              </a:rPr>
              <a:t> "</a:t>
            </a:r>
            <a:r>
              <a:rPr lang="el-GR" sz="2800" dirty="0" err="1" smtClean="0">
                <a:effectLst/>
                <a:latin typeface="Palatino Linotype" pitchFamily="18" charset="0"/>
              </a:rPr>
              <a:t>σχηνοίου</a:t>
            </a:r>
            <a:r>
              <a:rPr lang="el-GR" sz="2800" dirty="0" smtClean="0">
                <a:effectLst/>
                <a:latin typeface="Palatino Linotype" pitchFamily="18" charset="0"/>
              </a:rPr>
              <a:t>"</a:t>
            </a:r>
            <a:br>
              <a:rPr lang="el-GR" sz="2800" dirty="0" smtClean="0">
                <a:effectLst/>
                <a:latin typeface="Palatino Linotype" pitchFamily="18" charset="0"/>
              </a:rPr>
            </a:br>
            <a:r>
              <a:rPr lang="el-GR" sz="2800" dirty="0" smtClean="0">
                <a:effectLst/>
                <a:latin typeface="Palatino Linotype" pitchFamily="18" charset="0"/>
              </a:rPr>
              <a:t>ὁ </a:t>
            </a:r>
            <a:r>
              <a:rPr lang="el-GR" sz="2800" dirty="0" err="1" smtClean="0">
                <a:effectLst/>
                <a:latin typeface="Palatino Linotype" pitchFamily="18" charset="0"/>
              </a:rPr>
              <a:t>Ἐρωτόκριτος</a:t>
            </a:r>
            <a:r>
              <a:rPr lang="el-GR" sz="2800" dirty="0" smtClean="0">
                <a:effectLst/>
                <a:latin typeface="Palatino Linotype" pitchFamily="18" charset="0"/>
              </a:rPr>
              <a:t/>
            </a:r>
            <a:br>
              <a:rPr lang="el-GR" sz="2800" dirty="0" smtClean="0">
                <a:effectLst/>
                <a:latin typeface="Palatino Linotype" pitchFamily="18" charset="0"/>
              </a:rPr>
            </a:br>
            <a:r>
              <a:rPr lang="el-GR" sz="2800" dirty="0" err="1" smtClean="0">
                <a:effectLst/>
                <a:latin typeface="Palatino Linotype" pitchFamily="18" charset="0"/>
              </a:rPr>
              <a:t>εἰς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τὸν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ἐξώστην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ἀναβιβαζόμενος</a:t>
            </a:r>
            <a:r>
              <a:rPr lang="el-GR" sz="2800" dirty="0" smtClean="0">
                <a:effectLst/>
                <a:latin typeface="Palatino Linotype" pitchFamily="18" charset="0"/>
              </a:rPr>
              <a:t> 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χαιρετῶν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τὴν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Ἀρετοῦσαν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pic>
        <p:nvPicPr>
          <p:cNvPr id="525316" name="Picture 4" descr="1928β - Ερωτόκριτος +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914805" y="714356"/>
            <a:ext cx="5014913" cy="5689600"/>
          </a:xfrm>
          <a:noFill/>
          <a:ln/>
        </p:spPr>
      </p:pic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C36F5-5DEA-4D55-BFFE-8C8A7A171424}" type="datetime9">
              <a:rPr lang="el-GR" smtClean="0"/>
              <a:pPr/>
              <a:t>3/2/2017 5:07:48 μμ</a:t>
            </a:fld>
            <a:endParaRPr lang="el-GR"/>
          </a:p>
        </p:txBody>
      </p:sp>
      <p:pic>
        <p:nvPicPr>
          <p:cNvPr id="11" name="Δ006 - Ερωτόκριτος - Τουμπί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428728" y="3786190"/>
            <a:ext cx="1090618" cy="1090618"/>
          </a:xfrm>
          <a:prstGeom prst="rect">
            <a:avLst/>
          </a:prstGeo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57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F6DE9BCD-B2DE-4059-99E8-9602EBD4E8A8}" type="slidenum">
              <a:rPr lang="el-GR" sz="1400" b="1"/>
              <a:pPr/>
              <a:t>7</a:t>
            </a:fld>
            <a:endParaRPr lang="el-GR" sz="1400" b="1"/>
          </a:p>
        </p:txBody>
      </p:sp>
      <p:sp>
        <p:nvSpPr>
          <p:cNvPr id="2877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512888"/>
          </a:xfrm>
        </p:spPr>
        <p:txBody>
          <a:bodyPr/>
          <a:lstStyle/>
          <a:p>
            <a:r>
              <a:rPr lang="el-GR" sz="6000">
                <a:latin typeface="Palatino Linotype" pitchFamily="18" charset="0"/>
              </a:rPr>
              <a:t>Ἑνότητες</a:t>
            </a:r>
          </a:p>
        </p:txBody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75" y="1700213"/>
            <a:ext cx="8893175" cy="4392612"/>
          </a:xfrm>
        </p:spPr>
        <p:txBody>
          <a:bodyPr/>
          <a:lstStyle/>
          <a:p>
            <a:pPr marL="1135063" lvl="1" indent="-677863">
              <a:buClr>
                <a:srgbClr val="FF0000"/>
              </a:buClr>
              <a:buSzTx/>
              <a:buFont typeface="Wingdings" pitchFamily="2" charset="2"/>
              <a:buAutoNum type="arabicPeriod"/>
            </a:pPr>
            <a:r>
              <a:rPr lang="el-GR" sz="4400" b="1">
                <a:solidFill>
                  <a:srgbClr val="FF0000"/>
                </a:solidFill>
                <a:latin typeface="Palatino Linotype" pitchFamily="18" charset="0"/>
              </a:rPr>
              <a:t>Μουσικὰ Ὄργανα</a:t>
            </a:r>
          </a:p>
          <a:p>
            <a:pPr marL="1135063" lvl="1" indent="-677863">
              <a:buClr>
                <a:srgbClr val="FF0000"/>
              </a:buClr>
              <a:buSzTx/>
              <a:buFont typeface="Wingdings" pitchFamily="2" charset="2"/>
              <a:buAutoNum type="arabicPeriod"/>
            </a:pPr>
            <a:r>
              <a:rPr lang="el-GR" sz="4400" b="1">
                <a:solidFill>
                  <a:srgbClr val="FF0000"/>
                </a:solidFill>
                <a:latin typeface="Palatino Linotype" pitchFamily="18" charset="0"/>
              </a:rPr>
              <a:t>Τραγούδι - Ἔκφραση</a:t>
            </a:r>
          </a:p>
          <a:p>
            <a:pPr marL="1135063" lvl="1" indent="-677863">
              <a:buClr>
                <a:srgbClr val="FF0000"/>
              </a:buClr>
              <a:buSzTx/>
              <a:buFont typeface="Wingdings" pitchFamily="2" charset="2"/>
              <a:buAutoNum type="arabicPeriod"/>
            </a:pPr>
            <a:r>
              <a:rPr lang="el-GR" sz="4400" b="1">
                <a:solidFill>
                  <a:srgbClr val="FF0000"/>
                </a:solidFill>
                <a:latin typeface="Palatino Linotype" pitchFamily="18" charset="0"/>
              </a:rPr>
              <a:t>Χορός</a:t>
            </a:r>
          </a:p>
          <a:p>
            <a:pPr marL="1135063" lvl="1" indent="-677863">
              <a:buClr>
                <a:srgbClr val="FF0000"/>
              </a:buClr>
              <a:buSzTx/>
              <a:buFont typeface="Wingdings" pitchFamily="2" charset="2"/>
              <a:buAutoNum type="arabicPeriod"/>
            </a:pPr>
            <a:r>
              <a:rPr lang="el-GR" sz="4400" b="1">
                <a:solidFill>
                  <a:srgbClr val="FF0000"/>
                </a:solidFill>
                <a:latin typeface="Palatino Linotype" pitchFamily="18" charset="0"/>
              </a:rPr>
              <a:t>Ἀντιπολεμικὰ Μηνύματα</a:t>
            </a:r>
          </a:p>
        </p:txBody>
      </p:sp>
      <p:sp>
        <p:nvSpPr>
          <p:cNvPr id="7" name="6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8" name="7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B46DC-7583-4F03-AE21-3B6E3A11BF32}" type="datetime9">
              <a:rPr lang="el-GR" smtClean="0"/>
              <a:pPr/>
              <a:t>3/2/2017 5:07:48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843FDF86-3E03-4F2A-8A82-1E60F53DB310}" type="slidenum">
              <a:rPr lang="el-GR" sz="1400" b="1"/>
              <a:pPr/>
              <a:t>8</a:t>
            </a:fld>
            <a:endParaRPr lang="el-GR" sz="1400" b="1"/>
          </a:p>
        </p:txBody>
      </p:sp>
      <p:sp>
        <p:nvSpPr>
          <p:cNvPr id="2897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44450"/>
            <a:ext cx="9144000" cy="1439863"/>
          </a:xfrm>
        </p:spPr>
        <p:txBody>
          <a:bodyPr/>
          <a:lstStyle/>
          <a:p>
            <a:r>
              <a:rPr lang="el-GR" sz="6000">
                <a:latin typeface="Palatino Linotype" pitchFamily="18" charset="0"/>
              </a:rPr>
              <a:t>Ἑνότητα Πρώτη</a:t>
            </a:r>
          </a:p>
        </p:txBody>
      </p:sp>
      <p:sp>
        <p:nvSpPr>
          <p:cNvPr id="289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988" y="2825750"/>
            <a:ext cx="8937625" cy="132397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l-GR" sz="7200" b="1">
                <a:solidFill>
                  <a:srgbClr val="FF0000"/>
                </a:solidFill>
                <a:latin typeface="Palatino Linotype" pitchFamily="18" charset="0"/>
              </a:rPr>
              <a:t>Μουσικὰ Ὄργανα</a:t>
            </a:r>
          </a:p>
        </p:txBody>
      </p:sp>
      <p:sp>
        <p:nvSpPr>
          <p:cNvPr id="7" name="6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8" name="7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3F557-A779-42A5-8B2A-B50323CA7D12}" type="datetime9">
              <a:rPr lang="el-GR" smtClean="0"/>
              <a:pPr/>
              <a:t>3/2/2017 5:07:48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E4EA668A-D497-4782-BD6A-821D4B3EBD64}" type="slidenum">
              <a:rPr lang="el-GR" sz="1400" b="1"/>
              <a:pPr/>
              <a:t>9</a:t>
            </a:fld>
            <a:endParaRPr lang="el-GR" sz="1400" b="1"/>
          </a:p>
        </p:txBody>
      </p:sp>
      <p:sp>
        <p:nvSpPr>
          <p:cNvPr id="3450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-26988"/>
            <a:ext cx="9144000" cy="792163"/>
          </a:xfrm>
        </p:spPr>
        <p:txBody>
          <a:bodyPr/>
          <a:lstStyle/>
          <a:p>
            <a:r>
              <a:rPr lang="el-GR" sz="5400">
                <a:latin typeface="Palatino Linotype" pitchFamily="18" charset="0"/>
              </a:rPr>
              <a:t>Ἑνότητα Πρώτη</a:t>
            </a:r>
          </a:p>
        </p:txBody>
      </p:sp>
      <p:sp>
        <p:nvSpPr>
          <p:cNvPr id="345092" name="Rectangle 4"/>
          <p:cNvSpPr>
            <a:spLocks noChangeArrowheads="1"/>
          </p:cNvSpPr>
          <p:nvPr/>
        </p:nvSpPr>
        <p:spPr bwMode="auto">
          <a:xfrm>
            <a:off x="-73025" y="1268413"/>
            <a:ext cx="9217025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Μουσικὰ Ὄργανα</a:t>
            </a:r>
            <a:endParaRPr lang="en-US" sz="44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Συγχρόνων (καὶ οἰκείων) μὲ</a:t>
            </a:r>
            <a:r>
              <a:rPr lang="en-US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</a:t>
            </a:r>
            <a:r>
              <a:rPr lang="el-GR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τὸ Θεόφιλο Παραδόσεων</a:t>
            </a:r>
            <a:endParaRPr lang="en-US" sz="44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endParaRPr lang="el-GR" sz="44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  <a:p>
            <a:pPr marL="2420938" lvl="2" indent="-4572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AutoNum type="arabicPeriod"/>
            </a:pPr>
            <a:r>
              <a:rPr lang="el-GR" sz="35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Ἑλληνικῆς Παραδόσεως</a:t>
            </a:r>
            <a:endParaRPr lang="en-US" sz="3500" b="1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  <a:p>
            <a:pPr marL="2420938" lvl="2" indent="-4572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AutoNum type="arabicPeriod"/>
            </a:pPr>
            <a:r>
              <a:rPr lang="el-GR" sz="35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Ὀθωμανικῆς Παραδόσεως</a:t>
            </a:r>
            <a:endParaRPr lang="el-GR" sz="35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</p:txBody>
      </p:sp>
      <p:sp>
        <p:nvSpPr>
          <p:cNvPr id="345093" name="Rectangle 5"/>
          <p:cNvSpPr>
            <a:spLocks noChangeArrowheads="1"/>
          </p:cNvSpPr>
          <p:nvPr/>
        </p:nvSpPr>
        <p:spPr bwMode="auto">
          <a:xfrm>
            <a:off x="-144463" y="4149725"/>
            <a:ext cx="918051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135063" lvl="1" indent="-677863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AutoNum type="arabicPeriod"/>
            </a:pPr>
            <a:endParaRPr lang="el-GR" sz="4700" b="1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</p:txBody>
      </p:sp>
      <p:sp>
        <p:nvSpPr>
          <p:cNvPr id="345095" name="Rectangle 7"/>
          <p:cNvSpPr>
            <a:spLocks noChangeArrowheads="1"/>
          </p:cNvSpPr>
          <p:nvPr/>
        </p:nvSpPr>
        <p:spPr bwMode="auto">
          <a:xfrm>
            <a:off x="71438" y="9332913"/>
            <a:ext cx="918051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135063" lvl="1" indent="-677863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AutoNum type="arabicPeriod"/>
            </a:pPr>
            <a:endParaRPr lang="el-GR" sz="4700" b="1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86E87-C3E2-4351-BA30-309F03B07E90}" type="datetime9">
              <a:rPr lang="el-GR" smtClean="0"/>
              <a:pPr/>
              <a:t>3/2/2017 5:07:48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5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5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5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5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5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5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092" grpId="0" autoUpdateAnimBg="0" rev="1"/>
      <p:bldP spid="345093" grpId="0" autoUpdateAnimBg="0" rev="1"/>
      <p:bldP spid="345095" grpId="0" autoUpdateAnimBg="0" rev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9D15478F-5273-4A48-9ED0-43DF7ED027C3}" type="slidenum">
              <a:rPr lang="el-GR" sz="1400" b="1"/>
              <a:pPr/>
              <a:t>10</a:t>
            </a:fld>
            <a:endParaRPr lang="el-GR" sz="1400" b="1"/>
          </a:p>
        </p:txBody>
      </p:sp>
      <p:sp>
        <p:nvSpPr>
          <p:cNvPr id="5304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-26988"/>
            <a:ext cx="9144000" cy="792163"/>
          </a:xfrm>
        </p:spPr>
        <p:txBody>
          <a:bodyPr/>
          <a:lstStyle/>
          <a:p>
            <a:r>
              <a:rPr lang="el-GR" sz="5400">
                <a:latin typeface="Palatino Linotype" pitchFamily="18" charset="0"/>
              </a:rPr>
              <a:t>Ἑνότητα Πρώτη</a:t>
            </a:r>
          </a:p>
        </p:txBody>
      </p:sp>
      <p:sp>
        <p:nvSpPr>
          <p:cNvPr id="530436" name="Rectangle 4"/>
          <p:cNvSpPr>
            <a:spLocks noChangeArrowheads="1"/>
          </p:cNvSpPr>
          <p:nvPr/>
        </p:nvSpPr>
        <p:spPr bwMode="auto">
          <a:xfrm>
            <a:off x="-144463" y="4149725"/>
            <a:ext cx="918051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135063" lvl="1" indent="-677863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AutoNum type="arabicPeriod"/>
            </a:pPr>
            <a:endParaRPr lang="el-GR" sz="4700" b="1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</p:txBody>
      </p:sp>
      <p:sp>
        <p:nvSpPr>
          <p:cNvPr id="530437" name="Rectangle 5"/>
          <p:cNvSpPr>
            <a:spLocks noChangeArrowheads="1"/>
          </p:cNvSpPr>
          <p:nvPr/>
        </p:nvSpPr>
        <p:spPr bwMode="auto">
          <a:xfrm>
            <a:off x="34925" y="1268413"/>
            <a:ext cx="9217025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Μουσικὰ Ὄργανα</a:t>
            </a:r>
            <a:endParaRPr lang="en-US" sz="44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Παλαιῶν ἢ ξένων (μὴ οἰκείων στὸ Θεόφιλο) Παραδόσεων</a:t>
            </a:r>
            <a:endParaRPr lang="en-US" sz="44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endParaRPr lang="el-GR" sz="44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  <a:p>
            <a:pPr marL="2343150" lvl="2" indent="-4572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AutoNum type="arabicPeriod"/>
            </a:pPr>
            <a:r>
              <a:rPr lang="el-GR" sz="35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Ἀρχαῖα Ἑλληνικά</a:t>
            </a:r>
            <a:endParaRPr lang="en-US" sz="3500" b="1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  <a:p>
            <a:pPr marL="2343150" lvl="2" indent="-4572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AutoNum type="arabicPeriod"/>
            </a:pPr>
            <a:r>
              <a:rPr lang="el-GR" sz="35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Εὐρωπαϊκῆς Παραδόσεως</a:t>
            </a:r>
          </a:p>
        </p:txBody>
      </p:sp>
      <p:sp>
        <p:nvSpPr>
          <p:cNvPr id="530438" name="Rectangle 6"/>
          <p:cNvSpPr>
            <a:spLocks noChangeArrowheads="1"/>
          </p:cNvSpPr>
          <p:nvPr/>
        </p:nvSpPr>
        <p:spPr bwMode="auto">
          <a:xfrm>
            <a:off x="71438" y="9332913"/>
            <a:ext cx="918051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135063" lvl="1" indent="-677863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AutoNum type="arabicPeriod"/>
            </a:pPr>
            <a:endParaRPr lang="el-GR" sz="4700" b="1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994A3-87DF-4D52-B35E-E8C49C0D7D05}" type="datetime9">
              <a:rPr lang="el-GR" smtClean="0"/>
              <a:pPr/>
              <a:t>3/2/2017 5:07:48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0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0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0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0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0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0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0436" grpId="0" autoUpdateAnimBg="0" rev="1"/>
      <p:bldP spid="530437" grpId="0" autoUpdateAnimBg="0" rev="1"/>
      <p:bldP spid="530438" grpId="0" autoUpdateAnimBg="0" rev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E3460290-FB3E-4DF5-94F3-1D61B4DC6EB6}" type="slidenum">
              <a:rPr lang="el-GR" sz="1400" b="1"/>
              <a:pPr/>
              <a:t>11</a:t>
            </a:fld>
            <a:endParaRPr lang="el-GR" sz="1400" b="1"/>
          </a:p>
        </p:txBody>
      </p:sp>
      <p:sp>
        <p:nvSpPr>
          <p:cNvPr id="3655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9144000" cy="625475"/>
          </a:xfrm>
          <a:noFill/>
          <a:ln/>
        </p:spPr>
        <p:txBody>
          <a:bodyPr/>
          <a:lstStyle/>
          <a:p>
            <a:r>
              <a:rPr lang="el-GR" sz="2500">
                <a:effectLst/>
                <a:latin typeface="Palatino Linotype" pitchFamily="18" charset="0"/>
              </a:rPr>
              <a:t>Φοίβου Ἀνωγειανάκη, </a:t>
            </a:r>
            <a:r>
              <a:rPr lang="el-GR" sz="2500" i="1">
                <a:effectLst/>
                <a:latin typeface="Palatino Linotype" pitchFamily="18" charset="0"/>
              </a:rPr>
              <a:t>Ἑλληνικὰ Λαϊκὰ Μουσικὰ Ὄργανα</a:t>
            </a:r>
            <a:endParaRPr lang="el-GR" sz="2500">
              <a:effectLst/>
              <a:latin typeface="Palatino Linotype" pitchFamily="18" charset="0"/>
            </a:endParaRPr>
          </a:p>
        </p:txBody>
      </p:sp>
      <p:pic>
        <p:nvPicPr>
          <p:cNvPr id="365575" name="Picture 7" descr="img5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97525" y="1412875"/>
            <a:ext cx="3228975" cy="4117975"/>
          </a:xfrm>
          <a:prstGeom prst="rect">
            <a:avLst/>
          </a:prstGeom>
          <a:noFill/>
        </p:spPr>
      </p:pic>
      <p:pic>
        <p:nvPicPr>
          <p:cNvPr id="365576" name="Picture 8" descr="img49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692150"/>
            <a:ext cx="4122737" cy="5688013"/>
          </a:xfrm>
          <a:prstGeom prst="rect">
            <a:avLst/>
          </a:prstGeom>
          <a:noFill/>
        </p:spPr>
      </p:pic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9" name="8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90F78-3662-4A2B-B937-3AE3AA6B805B}" type="datetime9">
              <a:rPr lang="el-GR" smtClean="0"/>
              <a:pPr/>
              <a:t>3/2/2017 5:07:48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5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5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5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5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5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5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571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1572405D-92C2-4E85-B14E-97BE7A73D7BD}" type="slidenum">
              <a:rPr lang="el-GR" sz="1400" b="1"/>
              <a:pPr/>
              <a:t>12</a:t>
            </a:fld>
            <a:endParaRPr lang="el-GR" sz="1400" b="1"/>
          </a:p>
        </p:txBody>
      </p:sp>
      <p:sp>
        <p:nvSpPr>
          <p:cNvPr id="3553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44450"/>
            <a:ext cx="9144000" cy="1439863"/>
          </a:xfrm>
        </p:spPr>
        <p:txBody>
          <a:bodyPr/>
          <a:lstStyle/>
          <a:p>
            <a:r>
              <a:rPr lang="el-GR" sz="6000">
                <a:latin typeface="Palatino Linotype" pitchFamily="18" charset="0"/>
              </a:rPr>
              <a:t>Ἑνότητα Πρώτη</a:t>
            </a:r>
          </a:p>
        </p:txBody>
      </p:sp>
      <p:sp>
        <p:nvSpPr>
          <p:cNvPr id="355331" name="Rectangle 3"/>
          <p:cNvSpPr>
            <a:spLocks noChangeArrowheads="1"/>
          </p:cNvSpPr>
          <p:nvPr/>
        </p:nvSpPr>
        <p:spPr bwMode="auto">
          <a:xfrm>
            <a:off x="-73025" y="1412875"/>
            <a:ext cx="9109075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Μουσικὰ Ὄργανα</a:t>
            </a:r>
            <a:endParaRPr lang="en-US" sz="45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Συγχρόνων (καὶ οἰκείων) μὲ</a:t>
            </a:r>
            <a:r>
              <a:rPr lang="en-US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</a:t>
            </a: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τὸ Θεόφιλο Παραδόσεων</a:t>
            </a:r>
          </a:p>
        </p:txBody>
      </p:sp>
      <p:sp>
        <p:nvSpPr>
          <p:cNvPr id="355332" name="Rectangle 4"/>
          <p:cNvSpPr>
            <a:spLocks noChangeArrowheads="1"/>
          </p:cNvSpPr>
          <p:nvPr/>
        </p:nvSpPr>
        <p:spPr bwMode="auto">
          <a:xfrm>
            <a:off x="395288" y="4149725"/>
            <a:ext cx="828040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135063" lvl="1" indent="-677863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l-GR" sz="47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Ἑλληνικῆς Παραδόσεως</a:t>
            </a:r>
          </a:p>
          <a:p>
            <a:pPr marL="1135063" lvl="1" indent="-677863"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A.		</a:t>
            </a:r>
            <a:r>
              <a:rPr lang="el-GR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Κρουστά</a:t>
            </a: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9" name="8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A7D86-0C62-4756-9BEB-7E1A65512FA4}" type="datetime9">
              <a:rPr lang="el-GR" smtClean="0"/>
              <a:pPr/>
              <a:t>3/2/2017 5:07:48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5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5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5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5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5331" grpId="0" autoUpdateAnimBg="0" rev="1"/>
      <p:bldP spid="355332" grpId="0" autoUpdateAnimBg="0" rev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5A7B281F-2160-416D-8763-8F5E5225822F}" type="slidenum">
              <a:rPr lang="el-GR" sz="1400" b="1"/>
              <a:pPr/>
              <a:t>13</a:t>
            </a:fld>
            <a:endParaRPr lang="el-GR" sz="1400" b="1"/>
          </a:p>
        </p:txBody>
      </p:sp>
      <p:sp>
        <p:nvSpPr>
          <p:cNvPr id="417794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1" y="0"/>
            <a:ext cx="4572000" cy="765175"/>
          </a:xfrm>
        </p:spPr>
        <p:txBody>
          <a:bodyPr/>
          <a:lstStyle/>
          <a:p>
            <a:pPr marL="361950" indent="-361950">
              <a:lnSpc>
                <a:spcPct val="90000"/>
              </a:lnSpc>
            </a:pPr>
            <a:r>
              <a:rPr lang="el-GR" sz="2600" i="1" dirty="0">
                <a:latin typeface="Palatino Linotype" pitchFamily="18" charset="0"/>
              </a:rPr>
              <a:t>1910 </a:t>
            </a:r>
            <a:r>
              <a:rPr lang="el-GR" sz="2600" i="1" dirty="0" smtClean="0">
                <a:latin typeface="Palatino Linotype" pitchFamily="18" charset="0"/>
              </a:rPr>
              <a:t>– </a:t>
            </a:r>
            <a:r>
              <a:rPr lang="el-GR" sz="2600" i="1" dirty="0" err="1" smtClean="0">
                <a:latin typeface="Palatino Linotype" pitchFamily="18" charset="0"/>
              </a:rPr>
              <a:t>Λαογραφικὸ</a:t>
            </a:r>
            <a:r>
              <a:rPr lang="el-GR" sz="2600" i="1" dirty="0" smtClean="0">
                <a:latin typeface="Palatino Linotype" pitchFamily="18" charset="0"/>
              </a:rPr>
              <a:t> </a:t>
            </a:r>
            <a:r>
              <a:rPr lang="el-GR" sz="2600" i="1" dirty="0">
                <a:latin typeface="Palatino Linotype" pitchFamily="18" charset="0"/>
              </a:rPr>
              <a:t>Κέντρο </a:t>
            </a:r>
            <a:r>
              <a:rPr lang="el-GR" sz="2600" i="1" dirty="0" err="1">
                <a:latin typeface="Palatino Linotype" pitchFamily="18" charset="0"/>
              </a:rPr>
              <a:t>Κίτσου</a:t>
            </a:r>
            <a:r>
              <a:rPr lang="el-GR" sz="2600" i="1" dirty="0">
                <a:latin typeface="Palatino Linotype" pitchFamily="18" charset="0"/>
              </a:rPr>
              <a:t> </a:t>
            </a:r>
            <a:r>
              <a:rPr lang="el-GR" sz="2600" i="1" dirty="0" err="1" smtClean="0">
                <a:latin typeface="Palatino Linotype" pitchFamily="18" charset="0"/>
              </a:rPr>
              <a:t>Μακρῆ</a:t>
            </a:r>
            <a:r>
              <a:rPr lang="el-GR" sz="2600" i="1" dirty="0" smtClean="0">
                <a:latin typeface="Palatino Linotype" pitchFamily="18" charset="0"/>
              </a:rPr>
              <a:t>, Βόλος.</a:t>
            </a:r>
            <a:endParaRPr lang="el-GR" sz="2600" i="1" dirty="0">
              <a:latin typeface="Palatino Linotype" pitchFamily="18" charset="0"/>
            </a:endParaRPr>
          </a:p>
        </p:txBody>
      </p:sp>
      <p:sp>
        <p:nvSpPr>
          <p:cNvPr id="41779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4500563" cy="625475"/>
          </a:xfrm>
          <a:noFill/>
          <a:ln/>
        </p:spPr>
        <p:txBody>
          <a:bodyPr/>
          <a:lstStyle/>
          <a:p>
            <a:r>
              <a:rPr lang="el-GR" sz="2800" dirty="0">
                <a:effectLst/>
                <a:latin typeface="Palatino Linotype" pitchFamily="18" charset="0"/>
              </a:rPr>
              <a:t>Ὁ </a:t>
            </a:r>
            <a:r>
              <a:rPr lang="el-GR" sz="2800" smtClean="0">
                <a:effectLst/>
                <a:latin typeface="Palatino Linotype" pitchFamily="18" charset="0"/>
              </a:rPr>
              <a:t>χαιρετισμὸς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>
                <a:effectLst/>
                <a:latin typeface="Palatino Linotype" pitchFamily="18" charset="0"/>
              </a:rPr>
              <a:t>τοῦ</a:t>
            </a:r>
            <a:r>
              <a:rPr lang="el-GR" sz="2800" dirty="0">
                <a:effectLst/>
                <a:latin typeface="Palatino Linotype" pitchFamily="18" charset="0"/>
              </a:rPr>
              <a:t> Μάη</a:t>
            </a:r>
          </a:p>
        </p:txBody>
      </p:sp>
      <p:grpSp>
        <p:nvGrpSpPr>
          <p:cNvPr id="417802" name="Group 10"/>
          <p:cNvGrpSpPr>
            <a:grpSpLocks/>
          </p:cNvGrpSpPr>
          <p:nvPr/>
        </p:nvGrpSpPr>
        <p:grpSpPr bwMode="auto">
          <a:xfrm>
            <a:off x="-52388" y="852488"/>
            <a:ext cx="8945563" cy="5500687"/>
            <a:chOff x="-33" y="537"/>
            <a:chExt cx="5635" cy="3465"/>
          </a:xfrm>
        </p:grpSpPr>
        <p:pic>
          <p:nvPicPr>
            <p:cNvPr id="417796" name="Picture 4" descr="img33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9" y="537"/>
              <a:ext cx="5443" cy="3465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17797" name="Oval 5"/>
            <p:cNvSpPr>
              <a:spLocks noChangeArrowheads="1"/>
            </p:cNvSpPr>
            <p:nvPr/>
          </p:nvSpPr>
          <p:spPr bwMode="auto">
            <a:xfrm rot="8210857">
              <a:off x="-33" y="2385"/>
              <a:ext cx="1018" cy="837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grpSp>
        <p:nvGrpSpPr>
          <p:cNvPr id="417803" name="Group 11"/>
          <p:cNvGrpSpPr>
            <a:grpSpLocks/>
          </p:cNvGrpSpPr>
          <p:nvPr/>
        </p:nvGrpSpPr>
        <p:grpSpPr bwMode="auto">
          <a:xfrm>
            <a:off x="1928794" y="857232"/>
            <a:ext cx="5143536" cy="6000768"/>
            <a:chOff x="478" y="-656"/>
            <a:chExt cx="4804" cy="5633"/>
          </a:xfrm>
        </p:grpSpPr>
        <p:pic>
          <p:nvPicPr>
            <p:cNvPr id="417798" name="Picture 6" descr="img51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8" y="-656"/>
              <a:ext cx="4804" cy="5633"/>
            </a:xfrm>
            <a:prstGeom prst="rect">
              <a:avLst/>
            </a:prstGeom>
            <a:noFill/>
          </p:spPr>
        </p:pic>
        <p:sp>
          <p:nvSpPr>
            <p:cNvPr id="417800" name="Oval 8"/>
            <p:cNvSpPr>
              <a:spLocks noChangeArrowheads="1"/>
            </p:cNvSpPr>
            <p:nvPr/>
          </p:nvSpPr>
          <p:spPr bwMode="auto">
            <a:xfrm rot="8210857">
              <a:off x="2774" y="1950"/>
              <a:ext cx="1427" cy="1679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sp>
        <p:nvSpPr>
          <p:cNvPr id="14" name="1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5" name="1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892EB-DD40-45C0-AE07-E31903665DE6}" type="datetime9">
              <a:rPr lang="el-GR" smtClean="0"/>
              <a:pPr/>
              <a:t>3/2/2017 5:07:51 μμ</a:t>
            </a:fld>
            <a:endParaRPr lang="el-GR"/>
          </a:p>
        </p:txBody>
      </p:sp>
      <p:pic>
        <p:nvPicPr>
          <p:cNvPr id="16" name="Δ013 - Μάηδες - Νταούλι, Ζουρνάς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5286380" y="1714488"/>
            <a:ext cx="857256" cy="857256"/>
          </a:xfrm>
          <a:prstGeom prst="rect">
            <a:avLst/>
          </a:prstGeo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7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7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7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7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115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5BD6EA4B-5ED4-4B87-ADB6-75EA57253578}" type="slidenum">
              <a:rPr lang="el-GR" sz="1400" b="1"/>
              <a:pPr/>
              <a:t>14</a:t>
            </a:fld>
            <a:endParaRPr lang="el-GR" sz="1400" b="1"/>
          </a:p>
        </p:txBody>
      </p:sp>
      <p:sp>
        <p:nvSpPr>
          <p:cNvPr id="367618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4643439" y="0"/>
            <a:ext cx="4500562" cy="765175"/>
          </a:xfrm>
        </p:spPr>
        <p:txBody>
          <a:bodyPr/>
          <a:lstStyle/>
          <a:p>
            <a:pPr marL="361950" indent="-361950">
              <a:lnSpc>
                <a:spcPct val="90000"/>
              </a:lnSpc>
            </a:pPr>
            <a:r>
              <a:rPr lang="el-GR" sz="2800" i="1" dirty="0" smtClean="0">
                <a:latin typeface="Palatino Linotype" pitchFamily="18" charset="0"/>
              </a:rPr>
              <a:t>1930  –  </a:t>
            </a:r>
            <a:r>
              <a:rPr lang="el-GR" sz="2800" i="1" dirty="0" err="1">
                <a:latin typeface="Palatino Linotype" pitchFamily="18" charset="0"/>
              </a:rPr>
              <a:t>Ἰδιωτικὴ</a:t>
            </a:r>
            <a:r>
              <a:rPr lang="el-GR" sz="2800" i="1" dirty="0">
                <a:latin typeface="Palatino Linotype" pitchFamily="18" charset="0"/>
              </a:rPr>
              <a:t> </a:t>
            </a:r>
            <a:r>
              <a:rPr lang="el-GR" sz="2800" i="1" dirty="0" smtClean="0">
                <a:latin typeface="Palatino Linotype" pitchFamily="18" charset="0"/>
              </a:rPr>
              <a:t>Συλλογή,</a:t>
            </a:r>
            <a:r>
              <a:rPr lang="el-GR" sz="2800" i="1" dirty="0">
                <a:latin typeface="Palatino Linotype" pitchFamily="18" charset="0"/>
              </a:rPr>
              <a:t> </a:t>
            </a:r>
            <a:r>
              <a:rPr lang="el-GR" sz="2800" i="1" dirty="0" smtClean="0">
                <a:latin typeface="Palatino Linotype" pitchFamily="18" charset="0"/>
              </a:rPr>
              <a:t>Μυτιλήνη</a:t>
            </a: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title"/>
          </p:nvPr>
        </p:nvSpPr>
        <p:spPr>
          <a:xfrm>
            <a:off x="-32" y="857232"/>
            <a:ext cx="2643174" cy="3143272"/>
          </a:xfrm>
          <a:noFill/>
          <a:ln/>
        </p:spPr>
        <p:txBody>
          <a:bodyPr/>
          <a:lstStyle/>
          <a:p>
            <a:r>
              <a:rPr lang="el-GR" sz="2800" dirty="0" err="1" smtClean="0">
                <a:effectLst/>
                <a:latin typeface="Palatino Linotype" pitchFamily="18" charset="0"/>
              </a:rPr>
              <a:t>Πανήγυρις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τῆς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εἰσοδείας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τοῦ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Κονιὰκ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τοῦ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>
                <a:effectLst/>
                <a:latin typeface="Palatino Linotype" pitchFamily="18" charset="0"/>
              </a:rPr>
              <a:t>Ἀνδρέου</a:t>
            </a:r>
            <a:r>
              <a:rPr lang="el-GR" sz="2800" dirty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Καμπᾶ</a:t>
            </a:r>
            <a:r>
              <a:rPr lang="el-GR" sz="2800" dirty="0" smtClean="0">
                <a:effectLst/>
                <a:latin typeface="Palatino Linotype" pitchFamily="18" charset="0"/>
              </a:rPr>
              <a:t/>
            </a:r>
            <a:br>
              <a:rPr lang="el-GR" sz="2800" dirty="0" smtClean="0">
                <a:effectLst/>
                <a:latin typeface="Palatino Linotype" pitchFamily="18" charset="0"/>
              </a:rPr>
            </a:br>
            <a:r>
              <a:rPr lang="el-GR" sz="2800" dirty="0" err="1" smtClean="0">
                <a:effectLst/>
                <a:latin typeface="Palatino Linotype" pitchFamily="18" charset="0"/>
              </a:rPr>
              <a:t>ἐν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Πειραιεῖ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pic>
        <p:nvPicPr>
          <p:cNvPr id="367620" name="Picture 4" descr="img33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86050" y="874713"/>
            <a:ext cx="6264275" cy="5578475"/>
          </a:xfrm>
          <a:noFill/>
          <a:ln/>
        </p:spPr>
      </p:pic>
      <p:sp>
        <p:nvSpPr>
          <p:cNvPr id="367621" name="Oval 5"/>
          <p:cNvSpPr>
            <a:spLocks noChangeArrowheads="1"/>
          </p:cNvSpPr>
          <p:nvPr/>
        </p:nvSpPr>
        <p:spPr bwMode="auto">
          <a:xfrm rot="8210857">
            <a:off x="6351705" y="2486238"/>
            <a:ext cx="1226937" cy="1093628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D960-230C-4069-B086-3A556E4B3307}" type="datetime9">
              <a:rPr lang="el-GR" smtClean="0"/>
              <a:pPr/>
              <a:t>3/2/2017 5:07:52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11 - Θέση περιεχομένου" descr="img61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4050" t="1599" r="1654"/>
          <a:stretch>
            <a:fillRect/>
          </a:stretch>
        </p:blipFill>
        <p:spPr>
          <a:xfrm>
            <a:off x="3929058" y="714356"/>
            <a:ext cx="4071966" cy="5678942"/>
          </a:xfrm>
        </p:spPr>
      </p:pic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5BD6EA4B-5ED4-4B87-ADB6-75EA57253578}" type="slidenum">
              <a:rPr lang="el-GR" sz="1400" b="1"/>
              <a:pPr/>
              <a:t>15</a:t>
            </a:fld>
            <a:endParaRPr lang="el-GR" sz="1400" b="1"/>
          </a:p>
        </p:txBody>
      </p:sp>
      <p:sp>
        <p:nvSpPr>
          <p:cNvPr id="367618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428596" y="71438"/>
            <a:ext cx="8501122" cy="571480"/>
          </a:xfrm>
        </p:spPr>
        <p:txBody>
          <a:bodyPr/>
          <a:lstStyle/>
          <a:p>
            <a:pPr marL="361950" indent="-361950">
              <a:lnSpc>
                <a:spcPct val="90000"/>
              </a:lnSpc>
            </a:pPr>
            <a:r>
              <a:rPr lang="el-GR" sz="2800" i="1" dirty="0" smtClean="0">
                <a:latin typeface="Palatino Linotype" pitchFamily="18" charset="0"/>
              </a:rPr>
              <a:t>1915 –  </a:t>
            </a:r>
            <a:r>
              <a:rPr lang="el-GR" sz="2800" i="1" dirty="0" err="1" smtClean="0">
                <a:latin typeface="Palatino Linotype" pitchFamily="18" charset="0"/>
              </a:rPr>
              <a:t>Οἰκεία</a:t>
            </a:r>
            <a:r>
              <a:rPr lang="el-GR" sz="2800" i="1" dirty="0" smtClean="0">
                <a:latin typeface="Palatino Linotype" pitchFamily="18" charset="0"/>
              </a:rPr>
              <a:t> </a:t>
            </a:r>
            <a:r>
              <a:rPr lang="el-GR" sz="2800" i="1" dirty="0" err="1" smtClean="0">
                <a:latin typeface="Palatino Linotype" pitchFamily="18" charset="0"/>
              </a:rPr>
              <a:t>Λυκιαρδοπούλου</a:t>
            </a:r>
            <a:r>
              <a:rPr lang="el-GR" sz="2800" i="1" dirty="0" smtClean="0">
                <a:latin typeface="Palatino Linotype" pitchFamily="18" charset="0"/>
              </a:rPr>
              <a:t>, </a:t>
            </a:r>
            <a:r>
              <a:rPr lang="el-GR" sz="2800" i="1" dirty="0" err="1" smtClean="0">
                <a:latin typeface="Palatino Linotype" pitchFamily="18" charset="0"/>
              </a:rPr>
              <a:t>Ἀνακασιὰ</a:t>
            </a:r>
            <a:r>
              <a:rPr lang="el-GR" sz="2800" i="1" dirty="0" smtClean="0">
                <a:latin typeface="Palatino Linotype" pitchFamily="18" charset="0"/>
              </a:rPr>
              <a:t> Βόλου</a:t>
            </a: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title"/>
          </p:nvPr>
        </p:nvSpPr>
        <p:spPr>
          <a:xfrm>
            <a:off x="428596" y="1643050"/>
            <a:ext cx="2786082" cy="3143272"/>
          </a:xfrm>
          <a:noFill/>
          <a:ln/>
        </p:spPr>
        <p:txBody>
          <a:bodyPr/>
          <a:lstStyle/>
          <a:p>
            <a:r>
              <a:rPr lang="el-GR" sz="2800" dirty="0" smtClean="0">
                <a:effectLst/>
                <a:latin typeface="Palatino Linotype" pitchFamily="18" charset="0"/>
              </a:rPr>
              <a:t>Ἡ νίκη</a:t>
            </a:r>
            <a:br>
              <a:rPr lang="el-GR" sz="2800" dirty="0" smtClean="0">
                <a:effectLst/>
                <a:latin typeface="Palatino Linotype" pitchFamily="18" charset="0"/>
              </a:rPr>
            </a:br>
            <a:r>
              <a:rPr lang="el-GR" sz="2800" dirty="0" err="1" smtClean="0">
                <a:effectLst/>
                <a:latin typeface="Palatino Linotype" pitchFamily="18" charset="0"/>
              </a:rPr>
              <a:t>τοῦ</a:t>
            </a:r>
            <a:r>
              <a:rPr lang="el-GR" sz="2800" dirty="0" smtClean="0">
                <a:effectLst/>
                <a:latin typeface="Palatino Linotype" pitchFamily="18" charset="0"/>
              </a:rPr>
              <a:t> Πέτρου Μαυρομιχάλη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καὶ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τῶν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Λακώνων</a:t>
            </a:r>
            <a:r>
              <a:rPr lang="el-GR" sz="2800" dirty="0" smtClean="0">
                <a:effectLst/>
                <a:latin typeface="Palatino Linotype" pitchFamily="18" charset="0"/>
              </a:rPr>
              <a:t/>
            </a:r>
            <a:br>
              <a:rPr lang="el-GR" sz="2800" dirty="0" smtClean="0">
                <a:effectLst/>
                <a:latin typeface="Palatino Linotype" pitchFamily="18" charset="0"/>
              </a:rPr>
            </a:br>
            <a:r>
              <a:rPr lang="el-GR" sz="2800" dirty="0" err="1" smtClean="0">
                <a:effectLst/>
                <a:latin typeface="Palatino Linotype" pitchFamily="18" charset="0"/>
              </a:rPr>
              <a:t>περὶ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τὴν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Βέργαν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sp>
        <p:nvSpPr>
          <p:cNvPr id="367621" name="Oval 5"/>
          <p:cNvSpPr>
            <a:spLocks noChangeArrowheads="1"/>
          </p:cNvSpPr>
          <p:nvPr/>
        </p:nvSpPr>
        <p:spPr bwMode="auto">
          <a:xfrm rot="8210857">
            <a:off x="3880143" y="3700142"/>
            <a:ext cx="1806172" cy="1615710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D960-230C-4069-B086-3A556E4B3307}" type="datetime9">
              <a:rPr lang="el-GR" smtClean="0"/>
              <a:pPr/>
              <a:t>3/2/2017 5:07:52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1364AFF8-A7C2-457F-AC13-D9FC55A1D6D3}" type="slidenum">
              <a:rPr lang="el-GR" sz="1400" b="1"/>
              <a:pPr/>
              <a:t>16</a:t>
            </a:fld>
            <a:endParaRPr lang="el-GR" sz="1400" b="1"/>
          </a:p>
        </p:txBody>
      </p:sp>
      <p:sp>
        <p:nvSpPr>
          <p:cNvPr id="41881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9144000" cy="625475"/>
          </a:xfrm>
          <a:noFill/>
          <a:ln/>
        </p:spPr>
        <p:txBody>
          <a:bodyPr/>
          <a:lstStyle/>
          <a:p>
            <a:r>
              <a:rPr lang="el-GR" sz="2800">
                <a:solidFill>
                  <a:srgbClr val="FF0000"/>
                </a:solidFill>
                <a:effectLst/>
                <a:latin typeface="Palatino Linotype" pitchFamily="18" charset="0"/>
              </a:rPr>
              <a:t>Τουμπί, Τουμπάκι, Ντα(β)ούλι</a:t>
            </a:r>
          </a:p>
        </p:txBody>
      </p:sp>
      <p:pic>
        <p:nvPicPr>
          <p:cNvPr id="418825" name="Picture 9" descr="img5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76713" y="765175"/>
            <a:ext cx="3779837" cy="5184775"/>
          </a:xfrm>
          <a:prstGeom prst="rect">
            <a:avLst/>
          </a:prstGeom>
          <a:noFill/>
        </p:spPr>
      </p:pic>
      <p:pic>
        <p:nvPicPr>
          <p:cNvPr id="418826" name="Picture 10" descr="img51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40650" y="909638"/>
            <a:ext cx="1439863" cy="5472112"/>
          </a:xfrm>
          <a:prstGeom prst="rect">
            <a:avLst/>
          </a:prstGeom>
          <a:noFill/>
        </p:spPr>
      </p:pic>
      <p:grpSp>
        <p:nvGrpSpPr>
          <p:cNvPr id="418842" name="Group 26"/>
          <p:cNvGrpSpPr>
            <a:grpSpLocks/>
          </p:cNvGrpSpPr>
          <p:nvPr/>
        </p:nvGrpSpPr>
        <p:grpSpPr bwMode="auto">
          <a:xfrm>
            <a:off x="0" y="836613"/>
            <a:ext cx="2481263" cy="3960812"/>
            <a:chOff x="0" y="527"/>
            <a:chExt cx="1563" cy="2495"/>
          </a:xfrm>
        </p:grpSpPr>
        <p:pic>
          <p:nvPicPr>
            <p:cNvPr id="418823" name="Picture 7" descr="img338α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0" y="527"/>
              <a:ext cx="1563" cy="2495"/>
            </a:xfrm>
            <a:prstGeom prst="rect">
              <a:avLst/>
            </a:prstGeom>
            <a:noFill/>
          </p:spPr>
        </p:pic>
        <p:sp>
          <p:nvSpPr>
            <p:cNvPr id="418827" name="Oval 11"/>
            <p:cNvSpPr>
              <a:spLocks noChangeArrowheads="1"/>
            </p:cNvSpPr>
            <p:nvPr/>
          </p:nvSpPr>
          <p:spPr bwMode="auto">
            <a:xfrm rot="8210857">
              <a:off x="274" y="1389"/>
              <a:ext cx="1018" cy="837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grpSp>
        <p:nvGrpSpPr>
          <p:cNvPr id="418843" name="Group 27"/>
          <p:cNvGrpSpPr>
            <a:grpSpLocks/>
          </p:cNvGrpSpPr>
          <p:nvPr/>
        </p:nvGrpSpPr>
        <p:grpSpPr bwMode="auto">
          <a:xfrm>
            <a:off x="1722438" y="3189308"/>
            <a:ext cx="2344737" cy="3168650"/>
            <a:chOff x="1085" y="1978"/>
            <a:chExt cx="1477" cy="1996"/>
          </a:xfrm>
        </p:grpSpPr>
        <p:pic>
          <p:nvPicPr>
            <p:cNvPr id="418824" name="Picture 8" descr="img335α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085" y="1978"/>
              <a:ext cx="1477" cy="1996"/>
            </a:xfrm>
            <a:prstGeom prst="rect">
              <a:avLst/>
            </a:prstGeom>
            <a:noFill/>
            <a:ln w="57150">
              <a:solidFill>
                <a:srgbClr val="FF0000"/>
              </a:solidFill>
              <a:miter lim="800000"/>
              <a:headEnd/>
              <a:tailEnd/>
            </a:ln>
          </p:spPr>
        </p:pic>
        <p:sp>
          <p:nvSpPr>
            <p:cNvPr id="418821" name="Oval 5"/>
            <p:cNvSpPr>
              <a:spLocks noChangeArrowheads="1"/>
            </p:cNvSpPr>
            <p:nvPr/>
          </p:nvSpPr>
          <p:spPr bwMode="auto">
            <a:xfrm rot="8210857">
              <a:off x="1247" y="2950"/>
              <a:ext cx="1297" cy="1024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sp>
        <p:nvSpPr>
          <p:cNvPr id="17" name="16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pic>
        <p:nvPicPr>
          <p:cNvPr id="19" name="11 - Θέση περιεχομένου" descr="img617.jpg"/>
          <p:cNvPicPr>
            <a:picLocks noGrp="1" noChangeAspect="1"/>
          </p:cNvPicPr>
          <p:nvPr>
            <p:ph sz="half" idx="1"/>
          </p:nvPr>
        </p:nvPicPr>
        <p:blipFill>
          <a:blip r:embed="rId9" cstate="print"/>
          <a:srcRect l="4050" t="53588" r="54592" b="6801"/>
          <a:stretch>
            <a:fillRect/>
          </a:stretch>
        </p:blipFill>
        <p:spPr>
          <a:xfrm>
            <a:off x="2643174" y="714356"/>
            <a:ext cx="1785950" cy="2286016"/>
          </a:xfrm>
        </p:spPr>
      </p:pic>
      <p:sp>
        <p:nvSpPr>
          <p:cNvPr id="18" name="17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CE242-ED3E-4A21-9355-D39512203C43}" type="datetime9">
              <a:rPr lang="el-GR" smtClean="0"/>
              <a:pPr/>
              <a:t>3/2/2017 5:07:53 μμ</a:t>
            </a:fld>
            <a:endParaRPr lang="el-GR"/>
          </a:p>
        </p:txBody>
      </p:sp>
      <p:pic>
        <p:nvPicPr>
          <p:cNvPr id="20" name="Δ016 - Νταούλι (α)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0" cstate="print"/>
          <a:stretch>
            <a:fillRect/>
          </a:stretch>
        </p:blipFill>
        <p:spPr>
          <a:xfrm>
            <a:off x="8643966" y="195242"/>
            <a:ext cx="304800" cy="304800"/>
          </a:xfrm>
          <a:prstGeom prst="rect">
            <a:avLst/>
          </a:prstGeom>
        </p:spPr>
      </p:pic>
      <p:pic>
        <p:nvPicPr>
          <p:cNvPr id="21" name="Δ016 - Νταούλι (β).WAV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11" cstate="print"/>
          <a:stretch>
            <a:fillRect/>
          </a:stretch>
        </p:blipFill>
        <p:spPr>
          <a:xfrm>
            <a:off x="8124852" y="195242"/>
            <a:ext cx="304800" cy="304800"/>
          </a:xfrm>
          <a:prstGeom prst="rect">
            <a:avLst/>
          </a:prstGeom>
        </p:spPr>
      </p:pic>
      <p:pic>
        <p:nvPicPr>
          <p:cNvPr id="22" name="Δ016 - Νταούλι.AVI">
            <a:hlinkClick r:id="" action="ppaction://media"/>
          </p:cNvPr>
          <p:cNvPicPr>
            <a:picLocks noRot="1" noChangeAspect="1"/>
          </p:cNvPicPr>
          <p:nvPr>
            <a:videoFile r:link="rId3"/>
          </p:nvPr>
        </p:nvPicPr>
        <p:blipFill>
          <a:blip r:embed="rId12" cstate="print"/>
          <a:stretch>
            <a:fillRect/>
          </a:stretch>
        </p:blipFill>
        <p:spPr>
          <a:xfrm>
            <a:off x="714348" y="642918"/>
            <a:ext cx="7715304" cy="5786478"/>
          </a:xfrm>
          <a:prstGeom prst="rect">
            <a:avLst/>
          </a:prstGeo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8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8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8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8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8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8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8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8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596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8056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>
                <p:cTn id="4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video>
              <p:cMediaNode>
                <p:cTn id="4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E17B0454-1408-49BB-9E08-12BC001547B6}" type="slidenum">
              <a:rPr lang="el-GR" sz="1400" b="1"/>
              <a:pPr/>
              <a:t>17</a:t>
            </a:fld>
            <a:endParaRPr lang="el-GR" sz="1400" b="1"/>
          </a:p>
        </p:txBody>
      </p:sp>
      <p:sp>
        <p:nvSpPr>
          <p:cNvPr id="373762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5072066" y="0"/>
            <a:ext cx="4071935" cy="908050"/>
          </a:xfrm>
        </p:spPr>
        <p:txBody>
          <a:bodyPr/>
          <a:lstStyle/>
          <a:p>
            <a:pPr marL="363538" indent="-363538"/>
            <a:r>
              <a:rPr lang="el-GR" sz="2600" i="1" dirty="0" smtClean="0">
                <a:latin typeface="Palatino Linotype" pitchFamily="18" charset="0"/>
              </a:rPr>
              <a:t>1910  - </a:t>
            </a:r>
            <a:r>
              <a:rPr lang="el-GR" sz="2600" i="1" dirty="0" err="1" smtClean="0">
                <a:latin typeface="Palatino Linotype" pitchFamily="18" charset="0"/>
              </a:rPr>
              <a:t>Μουσεῖο</a:t>
            </a:r>
            <a:r>
              <a:rPr lang="el-GR" sz="2600" i="1" dirty="0" smtClean="0">
                <a:latin typeface="Palatino Linotype" pitchFamily="18" charset="0"/>
              </a:rPr>
              <a:t> </a:t>
            </a:r>
            <a:r>
              <a:rPr lang="el-GR" sz="2600" i="1" dirty="0" err="1" smtClean="0">
                <a:latin typeface="Palatino Linotype" pitchFamily="18" charset="0"/>
              </a:rPr>
              <a:t>Κοντοῦ</a:t>
            </a:r>
            <a:r>
              <a:rPr lang="en-US" sz="2600" i="1" dirty="0" smtClean="0">
                <a:latin typeface="Palatino Linotype" pitchFamily="18" charset="0"/>
              </a:rPr>
              <a:t>, </a:t>
            </a:r>
            <a:r>
              <a:rPr lang="el-GR" sz="2600" i="1" dirty="0" err="1" smtClean="0">
                <a:latin typeface="Palatino Linotype" pitchFamily="18" charset="0"/>
              </a:rPr>
              <a:t>Ἀνακασιὰ</a:t>
            </a:r>
            <a:r>
              <a:rPr lang="el-GR" sz="2600" i="1" dirty="0" smtClean="0">
                <a:latin typeface="Palatino Linotype" pitchFamily="18" charset="0"/>
              </a:rPr>
              <a:t> Βόλου</a:t>
            </a:r>
            <a:endParaRPr lang="en-US" sz="2600" i="1" dirty="0" smtClean="0">
              <a:latin typeface="Palatino Linotype" pitchFamily="18" charset="0"/>
            </a:endParaRPr>
          </a:p>
          <a:p>
            <a:pPr marL="363538" indent="-363538"/>
            <a:endParaRPr lang="el-GR" sz="2400" i="1" dirty="0">
              <a:latin typeface="Palatino Linotype" pitchFamily="18" charset="0"/>
            </a:endParaRPr>
          </a:p>
        </p:txBody>
      </p:sp>
      <p:sp>
        <p:nvSpPr>
          <p:cNvPr id="37376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79383"/>
            <a:ext cx="4787900" cy="792163"/>
          </a:xfrm>
          <a:noFill/>
          <a:ln/>
        </p:spPr>
        <p:txBody>
          <a:bodyPr/>
          <a:lstStyle/>
          <a:p>
            <a:r>
              <a:rPr lang="el-GR" sz="2800" dirty="0">
                <a:effectLst/>
                <a:latin typeface="Palatino Linotype" pitchFamily="18" charset="0"/>
              </a:rPr>
              <a:t>Ὁ Κατσαντώνης</a:t>
            </a:r>
            <a:br>
              <a:rPr lang="el-GR" sz="2800" dirty="0">
                <a:effectLst/>
                <a:latin typeface="Palatino Linotype" pitchFamily="18" charset="0"/>
              </a:rPr>
            </a:br>
            <a:r>
              <a:rPr lang="el-GR" sz="2800" dirty="0" err="1">
                <a:effectLst/>
                <a:latin typeface="Palatino Linotype" pitchFamily="18" charset="0"/>
              </a:rPr>
              <a:t>εἰς</a:t>
            </a:r>
            <a:r>
              <a:rPr lang="el-GR" sz="2800" dirty="0">
                <a:effectLst/>
                <a:latin typeface="Palatino Linotype" pitchFamily="18" charset="0"/>
              </a:rPr>
              <a:t> </a:t>
            </a:r>
            <a:r>
              <a:rPr lang="el-GR" sz="2800" dirty="0" err="1">
                <a:effectLst/>
                <a:latin typeface="Palatino Linotype" pitchFamily="18" charset="0"/>
              </a:rPr>
              <a:t>τὰ</a:t>
            </a:r>
            <a:r>
              <a:rPr lang="el-GR" sz="2800" dirty="0">
                <a:effectLst/>
                <a:latin typeface="Palatino Linotype" pitchFamily="18" charset="0"/>
              </a:rPr>
              <a:t> Τζουμέρκα</a:t>
            </a:r>
          </a:p>
        </p:txBody>
      </p:sp>
      <p:pic>
        <p:nvPicPr>
          <p:cNvPr id="373764" name="Picture 4" descr="img35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5025" y="1401763"/>
            <a:ext cx="4175125" cy="3138487"/>
          </a:xfrm>
          <a:noFill/>
          <a:ln/>
        </p:spPr>
      </p:pic>
      <p:pic>
        <p:nvPicPr>
          <p:cNvPr id="373765" name="Picture 5" descr="img3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363" y="2060575"/>
            <a:ext cx="4284662" cy="2952750"/>
          </a:xfrm>
          <a:prstGeom prst="rect">
            <a:avLst/>
          </a:prstGeom>
          <a:noFill/>
        </p:spPr>
      </p:pic>
      <p:sp>
        <p:nvSpPr>
          <p:cNvPr id="373766" name="Oval 6"/>
          <p:cNvSpPr>
            <a:spLocks noChangeArrowheads="1"/>
          </p:cNvSpPr>
          <p:nvPr/>
        </p:nvSpPr>
        <p:spPr bwMode="auto">
          <a:xfrm rot="8210857">
            <a:off x="7235825" y="2347913"/>
            <a:ext cx="792163" cy="576262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" name="9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1" name="10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74956-E3D1-4069-B0B5-953C8281AC5D}" type="datetime9">
              <a:rPr lang="el-GR" smtClean="0"/>
              <a:pPr/>
              <a:t>3/2/2017 5:07:53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37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37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3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3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76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F6C2C63F-7D94-4901-B106-978F40FF36CC}" type="slidenum">
              <a:rPr lang="el-GR" sz="1400" b="1"/>
              <a:pPr/>
              <a:t>18</a:t>
            </a:fld>
            <a:endParaRPr lang="el-GR" sz="1400" b="1"/>
          </a:p>
        </p:txBody>
      </p:sp>
      <p:pic>
        <p:nvPicPr>
          <p:cNvPr id="374788" name="Picture 4" descr="img35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27088" y="838200"/>
            <a:ext cx="7561262" cy="5686425"/>
          </a:xfrm>
          <a:noFill/>
          <a:ln/>
        </p:spPr>
      </p:pic>
      <p:sp>
        <p:nvSpPr>
          <p:cNvPr id="374790" name="Rectangle 6"/>
          <p:cNvSpPr>
            <a:spLocks noChangeArrowheads="1"/>
          </p:cNvSpPr>
          <p:nvPr/>
        </p:nvSpPr>
        <p:spPr bwMode="auto">
          <a:xfrm>
            <a:off x="0" y="-26988"/>
            <a:ext cx="47879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l-GR" sz="2800" b="1">
                <a:solidFill>
                  <a:schemeClr val="tx2"/>
                </a:solidFill>
                <a:latin typeface="Palatino Linotype" pitchFamily="18" charset="0"/>
              </a:rPr>
              <a:t>Ὁ Κατσαντώνης</a:t>
            </a:r>
            <a:br>
              <a:rPr lang="el-GR" sz="2800" b="1">
                <a:solidFill>
                  <a:schemeClr val="tx2"/>
                </a:solidFill>
                <a:latin typeface="Palatino Linotype" pitchFamily="18" charset="0"/>
              </a:rPr>
            </a:br>
            <a:r>
              <a:rPr lang="el-GR" sz="2800" b="1">
                <a:solidFill>
                  <a:schemeClr val="tx2"/>
                </a:solidFill>
                <a:latin typeface="Palatino Linotype" pitchFamily="18" charset="0"/>
              </a:rPr>
              <a:t>εἰς τὰ Τζουμέρκα</a:t>
            </a:r>
          </a:p>
        </p:txBody>
      </p:sp>
      <p:sp>
        <p:nvSpPr>
          <p:cNvPr id="374793" name="Oval 9"/>
          <p:cNvSpPr>
            <a:spLocks noChangeArrowheads="1"/>
          </p:cNvSpPr>
          <p:nvPr/>
        </p:nvSpPr>
        <p:spPr bwMode="auto">
          <a:xfrm rot="8210857">
            <a:off x="5651500" y="2349500"/>
            <a:ext cx="1262063" cy="1225550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064A2-38E6-4630-A439-E4545C29B95B}" type="datetime9">
              <a:rPr lang="el-GR" smtClean="0"/>
              <a:pPr/>
              <a:t>3/2/2017 5:07:53 μμ</a:t>
            </a:fld>
            <a:endParaRPr lang="el-GR"/>
          </a:p>
        </p:txBody>
      </p:sp>
      <p:sp>
        <p:nvSpPr>
          <p:cNvPr id="11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5072066" y="-71462"/>
            <a:ext cx="4071935" cy="908050"/>
          </a:xfrm>
        </p:spPr>
        <p:txBody>
          <a:bodyPr/>
          <a:lstStyle/>
          <a:p>
            <a:pPr marL="363538" indent="-363538"/>
            <a:r>
              <a:rPr lang="el-GR" sz="2600" i="1" dirty="0" smtClean="0">
                <a:latin typeface="Palatino Linotype" pitchFamily="18" charset="0"/>
              </a:rPr>
              <a:t>1910  - </a:t>
            </a:r>
            <a:r>
              <a:rPr lang="el-GR" sz="2600" i="1" dirty="0" err="1" smtClean="0">
                <a:latin typeface="Palatino Linotype" pitchFamily="18" charset="0"/>
              </a:rPr>
              <a:t>Μουσεῖο</a:t>
            </a:r>
            <a:r>
              <a:rPr lang="el-GR" sz="2600" i="1" dirty="0" smtClean="0">
                <a:latin typeface="Palatino Linotype" pitchFamily="18" charset="0"/>
              </a:rPr>
              <a:t> </a:t>
            </a:r>
            <a:r>
              <a:rPr lang="el-GR" sz="2600" i="1" dirty="0" err="1" smtClean="0">
                <a:latin typeface="Palatino Linotype" pitchFamily="18" charset="0"/>
              </a:rPr>
              <a:t>Κοντοῦ</a:t>
            </a:r>
            <a:r>
              <a:rPr lang="en-US" sz="2600" i="1" dirty="0" smtClean="0">
                <a:latin typeface="Palatino Linotype" pitchFamily="18" charset="0"/>
              </a:rPr>
              <a:t>, </a:t>
            </a:r>
            <a:r>
              <a:rPr lang="el-GR" sz="2600" i="1" dirty="0" err="1" smtClean="0">
                <a:latin typeface="Palatino Linotype" pitchFamily="18" charset="0"/>
              </a:rPr>
              <a:t>Ἀνακασιὰ</a:t>
            </a:r>
            <a:r>
              <a:rPr lang="el-GR" sz="2600" i="1" dirty="0" smtClean="0">
                <a:latin typeface="Palatino Linotype" pitchFamily="18" charset="0"/>
              </a:rPr>
              <a:t> Βόλου</a:t>
            </a:r>
            <a:endParaRPr lang="en-US" sz="2600" i="1" dirty="0" smtClean="0">
              <a:latin typeface="Palatino Linotype" pitchFamily="18" charset="0"/>
            </a:endParaRPr>
          </a:p>
          <a:p>
            <a:pPr marL="363538" indent="-363538"/>
            <a:endParaRPr lang="el-GR" sz="2400" i="1" dirty="0">
              <a:latin typeface="Palatino Linotype" pitchFamily="18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28BC34B1-4486-40D3-A92D-AF1E8DC15312}" type="slidenum">
              <a:rPr lang="el-GR" sz="1400" b="1"/>
              <a:pPr/>
              <a:t>19</a:t>
            </a:fld>
            <a:endParaRPr lang="el-GR" sz="1400" b="1"/>
          </a:p>
        </p:txBody>
      </p:sp>
      <p:sp>
        <p:nvSpPr>
          <p:cNvPr id="439298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4929190" y="142875"/>
            <a:ext cx="4214810" cy="1142985"/>
          </a:xfrm>
        </p:spPr>
        <p:txBody>
          <a:bodyPr/>
          <a:lstStyle/>
          <a:p>
            <a:r>
              <a:rPr lang="el-GR" sz="2800" i="1" dirty="0">
                <a:latin typeface="Palatino Linotype" pitchFamily="18" charset="0"/>
              </a:rPr>
              <a:t>1933 – </a:t>
            </a:r>
            <a:r>
              <a:rPr lang="el-GR" sz="2800" i="1" dirty="0" err="1" smtClean="0">
                <a:latin typeface="Palatino Linotype" pitchFamily="18" charset="0"/>
              </a:rPr>
              <a:t>Μουσεῖο</a:t>
            </a:r>
            <a:r>
              <a:rPr lang="el-GR" sz="2800" i="1" dirty="0" smtClean="0">
                <a:latin typeface="Palatino Linotype" pitchFamily="18" charset="0"/>
              </a:rPr>
              <a:t> </a:t>
            </a:r>
            <a:r>
              <a:rPr lang="en-US" sz="2800" i="1" dirty="0" err="1" smtClean="0">
                <a:latin typeface="Palatino Linotype" pitchFamily="18" charset="0"/>
              </a:rPr>
              <a:t>Teriade</a:t>
            </a:r>
            <a:r>
              <a:rPr lang="en-US" sz="2800" i="1" dirty="0" smtClean="0">
                <a:latin typeface="Palatino Linotype" pitchFamily="18" charset="0"/>
              </a:rPr>
              <a:t>,</a:t>
            </a:r>
            <a:r>
              <a:rPr lang="en-US" sz="2800" i="1" dirty="0">
                <a:latin typeface="Palatino Linotype" pitchFamily="18" charset="0"/>
              </a:rPr>
              <a:t> </a:t>
            </a:r>
            <a:r>
              <a:rPr lang="el-GR" sz="2800" i="1" dirty="0" err="1" smtClean="0">
                <a:latin typeface="Palatino Linotype" pitchFamily="18" charset="0"/>
              </a:rPr>
              <a:t>Βαρειὰ</a:t>
            </a:r>
            <a:r>
              <a:rPr lang="el-GR" sz="2800" i="1" dirty="0" smtClean="0">
                <a:latin typeface="Palatino Linotype" pitchFamily="18" charset="0"/>
              </a:rPr>
              <a:t> Μυτιλήνης</a:t>
            </a:r>
            <a:endParaRPr lang="en-US" sz="2800" i="1" dirty="0" smtClean="0">
              <a:latin typeface="Palatino Linotype" pitchFamily="18" charset="0"/>
            </a:endParaRPr>
          </a:p>
        </p:txBody>
      </p:sp>
      <p:sp>
        <p:nvSpPr>
          <p:cNvPr id="43929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5000628" cy="1884352"/>
          </a:xfrm>
          <a:noFill/>
          <a:ln/>
        </p:spPr>
        <p:txBody>
          <a:bodyPr/>
          <a:lstStyle/>
          <a:p>
            <a:pPr algn="l"/>
            <a:r>
              <a:rPr lang="el-GR" sz="2700" dirty="0" err="1" smtClean="0">
                <a:effectLst/>
                <a:latin typeface="Palatino Linotype" pitchFamily="18" charset="0"/>
              </a:rPr>
              <a:t>Τὸ</a:t>
            </a:r>
            <a:r>
              <a:rPr lang="el-GR" sz="2700" dirty="0" smtClean="0">
                <a:effectLst/>
                <a:latin typeface="Palatino Linotype" pitchFamily="18" charset="0"/>
              </a:rPr>
              <a:t> 1822. Ὁ </a:t>
            </a:r>
            <a:r>
              <a:rPr lang="el-GR" sz="2700" dirty="0" err="1" smtClean="0">
                <a:effectLst/>
                <a:latin typeface="Palatino Linotype" pitchFamily="18" charset="0"/>
              </a:rPr>
              <a:t>Στρατηγὸς</a:t>
            </a:r>
            <a:r>
              <a:rPr lang="el-GR" sz="2700" dirty="0" smtClean="0">
                <a:effectLst/>
                <a:latin typeface="Palatino Linotype" pitchFamily="18" charset="0"/>
              </a:rPr>
              <a:t> </a:t>
            </a:r>
            <a:r>
              <a:rPr lang="el-GR" sz="2700" dirty="0" err="1" smtClean="0">
                <a:effectLst/>
                <a:latin typeface="Palatino Linotype" pitchFamily="18" charset="0"/>
              </a:rPr>
              <a:t>τῆς</a:t>
            </a:r>
            <a:r>
              <a:rPr lang="el-GR" sz="2700" dirty="0" smtClean="0">
                <a:effectLst/>
                <a:latin typeface="Palatino Linotype" pitchFamily="18" charset="0"/>
              </a:rPr>
              <a:t> "</a:t>
            </a:r>
            <a:r>
              <a:rPr lang="el-GR" sz="2700" dirty="0" err="1" smtClean="0">
                <a:effectLst/>
                <a:latin typeface="Palatino Linotype" pitchFamily="18" charset="0"/>
              </a:rPr>
              <a:t>Πελλοπονήσου</a:t>
            </a:r>
            <a:r>
              <a:rPr lang="el-GR" sz="2700" dirty="0" smtClean="0">
                <a:effectLst/>
                <a:latin typeface="Palatino Linotype" pitchFamily="18" charset="0"/>
              </a:rPr>
              <a:t>" Θεόδωρος Κολοκοτρώνης </a:t>
            </a:r>
            <a:r>
              <a:rPr lang="el-GR" sz="2700" dirty="0" err="1" smtClean="0">
                <a:effectLst/>
                <a:latin typeface="Palatino Linotype" pitchFamily="18" charset="0"/>
              </a:rPr>
              <a:t>εἰς</a:t>
            </a:r>
            <a:r>
              <a:rPr lang="el-GR" sz="2700" dirty="0" smtClean="0">
                <a:effectLst/>
                <a:latin typeface="Palatino Linotype" pitchFamily="18" charset="0"/>
              </a:rPr>
              <a:t> </a:t>
            </a:r>
            <a:r>
              <a:rPr lang="el-GR" sz="2700" dirty="0" err="1" smtClean="0">
                <a:effectLst/>
                <a:latin typeface="Palatino Linotype" pitchFamily="18" charset="0"/>
              </a:rPr>
              <a:t>τὸν</a:t>
            </a:r>
            <a:r>
              <a:rPr lang="el-GR" sz="2700" dirty="0" smtClean="0">
                <a:effectLst/>
                <a:latin typeface="Palatino Linotype" pitchFamily="18" charset="0"/>
              </a:rPr>
              <a:t> </a:t>
            </a:r>
            <a:r>
              <a:rPr lang="el-GR" sz="2700" dirty="0" err="1" smtClean="0">
                <a:effectLst/>
                <a:latin typeface="Palatino Linotype" pitchFamily="18" charset="0"/>
              </a:rPr>
              <a:t>κάμπον</a:t>
            </a:r>
            <a:r>
              <a:rPr lang="el-GR" sz="2700" dirty="0" smtClean="0">
                <a:effectLst/>
                <a:latin typeface="Palatino Linotype" pitchFamily="18" charset="0"/>
              </a:rPr>
              <a:t> </a:t>
            </a:r>
            <a:r>
              <a:rPr lang="el-GR" sz="2700" dirty="0" err="1" smtClean="0">
                <a:effectLst/>
                <a:latin typeface="Palatino Linotype" pitchFamily="18" charset="0"/>
              </a:rPr>
              <a:t>τῆς</a:t>
            </a:r>
            <a:r>
              <a:rPr lang="el-GR" sz="2700" dirty="0" smtClean="0">
                <a:effectLst/>
                <a:latin typeface="Palatino Linotype" pitchFamily="18" charset="0"/>
              </a:rPr>
              <a:t> Λέρνης λίμνης</a:t>
            </a:r>
            <a:endParaRPr lang="el-GR" sz="2700" dirty="0">
              <a:effectLst/>
              <a:latin typeface="Palatino Linotype" pitchFamily="18" charset="0"/>
            </a:endParaRPr>
          </a:p>
        </p:txBody>
      </p:sp>
      <p:pic>
        <p:nvPicPr>
          <p:cNvPr id="439300" name="Picture 4" descr="img31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4463" y="2124095"/>
            <a:ext cx="8820150" cy="4162425"/>
          </a:xfrm>
          <a:noFill/>
          <a:ln/>
        </p:spPr>
      </p:pic>
      <p:sp>
        <p:nvSpPr>
          <p:cNvPr id="439301" name="Oval 5"/>
          <p:cNvSpPr>
            <a:spLocks noChangeArrowheads="1"/>
          </p:cNvSpPr>
          <p:nvPr/>
        </p:nvSpPr>
        <p:spPr bwMode="auto">
          <a:xfrm rot="8210857">
            <a:off x="6932462" y="3333823"/>
            <a:ext cx="1223963" cy="865188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0BBC6-4845-46D4-8979-EA4DDF6A9B2A}" type="datetime9">
              <a:rPr lang="el-GR" smtClean="0"/>
              <a:pPr/>
              <a:t>3/2/2017 5:07:54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9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9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39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39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30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1DB79445-BA03-43ED-859E-781608B66FB4}" type="slidenum">
              <a:rPr lang="el-GR" sz="1400" b="1"/>
              <a:pPr/>
              <a:t>20</a:t>
            </a:fld>
            <a:endParaRPr lang="el-GR" sz="1400" b="1"/>
          </a:p>
        </p:txBody>
      </p:sp>
      <p:sp>
        <p:nvSpPr>
          <p:cNvPr id="427029" name="Rectangle 21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9144000" cy="625475"/>
          </a:xfrm>
          <a:noFill/>
          <a:ln/>
        </p:spPr>
        <p:txBody>
          <a:bodyPr/>
          <a:lstStyle/>
          <a:p>
            <a:r>
              <a:rPr lang="el-GR" sz="2800">
                <a:solidFill>
                  <a:srgbClr val="FF0000"/>
                </a:solidFill>
                <a:effectLst/>
                <a:latin typeface="Palatino Linotype" pitchFamily="18" charset="0"/>
              </a:rPr>
              <a:t>Ντέφι, Νταϊρές, Ντα(χ)αρές</a:t>
            </a:r>
          </a:p>
        </p:txBody>
      </p:sp>
      <p:pic>
        <p:nvPicPr>
          <p:cNvPr id="427010" name="Picture 2" descr="img352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 cstate="print"/>
          <a:srcRect l="55295" t="22057" r="22118" b="36760"/>
          <a:stretch>
            <a:fillRect/>
          </a:stretch>
        </p:blipFill>
        <p:spPr>
          <a:xfrm>
            <a:off x="179388" y="765175"/>
            <a:ext cx="2201862" cy="3024188"/>
          </a:xfrm>
          <a:noFill/>
          <a:ln/>
        </p:spPr>
      </p:pic>
      <p:sp>
        <p:nvSpPr>
          <p:cNvPr id="427013" name="Oval 5"/>
          <p:cNvSpPr>
            <a:spLocks noChangeArrowheads="1"/>
          </p:cNvSpPr>
          <p:nvPr/>
        </p:nvSpPr>
        <p:spPr bwMode="auto">
          <a:xfrm rot="8210857">
            <a:off x="1042988" y="1268413"/>
            <a:ext cx="1439862" cy="1439862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pic>
        <p:nvPicPr>
          <p:cNvPr id="427017" name="Picture 9" descr="img48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95738" y="836613"/>
            <a:ext cx="4084637" cy="5591175"/>
          </a:xfrm>
          <a:prstGeom prst="rect">
            <a:avLst/>
          </a:prstGeom>
          <a:noFill/>
        </p:spPr>
      </p:pic>
      <p:pic>
        <p:nvPicPr>
          <p:cNvPr id="427030" name="Picture 22" descr="img315a"/>
          <p:cNvPicPr>
            <a:picLocks noGrp="1" noChangeAspect="1" noChangeArrowheads="1"/>
          </p:cNvPicPr>
          <p:nvPr>
            <p:ph sz="half" idx="2"/>
          </p:nvPr>
        </p:nvPicPr>
        <p:blipFill>
          <a:blip r:embed="rId7" cstate="print"/>
          <a:srcRect/>
          <a:stretch>
            <a:fillRect/>
          </a:stretch>
        </p:blipFill>
        <p:spPr>
          <a:xfrm>
            <a:off x="971550" y="3068638"/>
            <a:ext cx="2776538" cy="3313112"/>
          </a:xfrm>
          <a:noFill/>
          <a:ln w="38100">
            <a:solidFill>
              <a:srgbClr val="FF0000"/>
            </a:solidFill>
          </a:ln>
        </p:spPr>
      </p:pic>
      <p:sp>
        <p:nvSpPr>
          <p:cNvPr id="427032" name="Oval 24"/>
          <p:cNvSpPr>
            <a:spLocks noChangeArrowheads="1"/>
          </p:cNvSpPr>
          <p:nvPr/>
        </p:nvSpPr>
        <p:spPr bwMode="auto">
          <a:xfrm rot="8210857">
            <a:off x="957263" y="3013075"/>
            <a:ext cx="1670050" cy="2576513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3" name="1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4" name="1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FCB4C-6E0D-4D3D-81D4-17BE7D914D84}" type="datetime9">
              <a:rPr lang="el-GR" smtClean="0"/>
              <a:pPr/>
              <a:t>3/2/2017 5:07:54 μμ</a:t>
            </a:fld>
            <a:endParaRPr lang="el-GR"/>
          </a:p>
        </p:txBody>
      </p:sp>
      <p:pic>
        <p:nvPicPr>
          <p:cNvPr id="15" name="Δ020 - Τουμπελέκι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 cstate="print"/>
          <a:stretch>
            <a:fillRect/>
          </a:stretch>
        </p:blipFill>
        <p:spPr>
          <a:xfrm>
            <a:off x="8572528" y="409556"/>
            <a:ext cx="304800" cy="304800"/>
          </a:xfrm>
          <a:prstGeom prst="rect">
            <a:avLst/>
          </a:prstGeom>
        </p:spPr>
      </p:pic>
      <p:pic>
        <p:nvPicPr>
          <p:cNvPr id="16" name="Δ020 - Τουμπελέκι, Νταούλι.WAV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9" cstate="print"/>
          <a:stretch>
            <a:fillRect/>
          </a:stretch>
        </p:blipFill>
        <p:spPr>
          <a:xfrm>
            <a:off x="8572528" y="857232"/>
            <a:ext cx="304800" cy="304800"/>
          </a:xfrm>
          <a:prstGeom prst="rect">
            <a:avLst/>
          </a:prstGeom>
        </p:spPr>
      </p:pic>
      <p:pic>
        <p:nvPicPr>
          <p:cNvPr id="17" name="Δ020 - Ντἐφι - Τουμπελέκι +.WAV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8" cstate="print"/>
          <a:stretch>
            <a:fillRect/>
          </a:stretch>
        </p:blipFill>
        <p:spPr>
          <a:xfrm>
            <a:off x="8572528" y="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7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7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7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7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7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7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7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7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7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7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7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27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7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27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2454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638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>
                <p:cTn id="5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2454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>
                <p:cTn id="5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427029" grpId="0" autoUpdateAnimBg="0"/>
      <p:bldP spid="427013" grpId="0" animBg="1"/>
      <p:bldP spid="42703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45F92B35-7F3D-45B3-9BC1-AC9E6620236F}" type="slidenum">
              <a:rPr lang="el-GR" sz="1400" b="1"/>
              <a:pPr/>
              <a:t>21</a:t>
            </a:fld>
            <a:endParaRPr lang="el-GR" sz="1400" b="1"/>
          </a:p>
        </p:txBody>
      </p:sp>
      <p:sp>
        <p:nvSpPr>
          <p:cNvPr id="3573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44450"/>
            <a:ext cx="9144000" cy="1439863"/>
          </a:xfrm>
        </p:spPr>
        <p:txBody>
          <a:bodyPr/>
          <a:lstStyle/>
          <a:p>
            <a:r>
              <a:rPr lang="el-GR" sz="6000">
                <a:latin typeface="Palatino Linotype" pitchFamily="18" charset="0"/>
              </a:rPr>
              <a:t>Ἑνότητα Πρώτη</a:t>
            </a:r>
          </a:p>
        </p:txBody>
      </p:sp>
      <p:sp>
        <p:nvSpPr>
          <p:cNvPr id="357379" name="Rectangle 3"/>
          <p:cNvSpPr>
            <a:spLocks noChangeArrowheads="1"/>
          </p:cNvSpPr>
          <p:nvPr/>
        </p:nvSpPr>
        <p:spPr bwMode="auto">
          <a:xfrm>
            <a:off x="-73025" y="1412875"/>
            <a:ext cx="9109075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Μουσικὰ Ὄργανα</a:t>
            </a:r>
            <a:endParaRPr lang="en-US" sz="45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Συγχρόνων (καὶ οἰκείων) μὲ</a:t>
            </a:r>
            <a:r>
              <a:rPr lang="en-US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</a:t>
            </a: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τὸ Θεόφιλο Παραδόσεων</a:t>
            </a:r>
          </a:p>
        </p:txBody>
      </p:sp>
      <p:sp>
        <p:nvSpPr>
          <p:cNvPr id="357380" name="Rectangle 4"/>
          <p:cNvSpPr>
            <a:spLocks noChangeArrowheads="1"/>
          </p:cNvSpPr>
          <p:nvPr/>
        </p:nvSpPr>
        <p:spPr bwMode="auto">
          <a:xfrm>
            <a:off x="107950" y="4149725"/>
            <a:ext cx="82804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135063" lvl="1" indent="-677863"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l-GR" sz="47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Ἑλληνικῆς Παραδόσεως</a:t>
            </a:r>
          </a:p>
          <a:p>
            <a:pPr marL="1135063" lvl="1" indent="-677863"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l-GR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Β</a:t>
            </a:r>
            <a:r>
              <a:rPr lang="en-US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.		</a:t>
            </a:r>
            <a:r>
              <a:rPr lang="el-GR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Πνευστά – Μὲ στόμιο</a:t>
            </a: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9" name="8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35A68-7690-4ACC-809D-38F5FE73ED1E}" type="datetime9">
              <a:rPr lang="el-GR" smtClean="0"/>
              <a:pPr/>
              <a:t>3/2/2017 5:07:54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7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7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7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7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7379" grpId="0" autoUpdateAnimBg="0" rev="1"/>
      <p:bldP spid="357380" grpId="0" autoUpdateAnimBg="0" rev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71BA4ED8-903E-48BD-849D-F58F6B4B93AA}" type="slidenum">
              <a:rPr lang="el-GR" sz="1400" b="1"/>
              <a:pPr/>
              <a:t>22</a:t>
            </a:fld>
            <a:endParaRPr lang="el-GR" sz="1400" b="1"/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22259"/>
            <a:ext cx="4787900" cy="792163"/>
          </a:xfrm>
          <a:noFill/>
          <a:ln/>
        </p:spPr>
        <p:txBody>
          <a:bodyPr/>
          <a:lstStyle/>
          <a:p>
            <a:r>
              <a:rPr lang="el-GR" sz="2800" dirty="0">
                <a:effectLst/>
                <a:latin typeface="Palatino Linotype" pitchFamily="18" charset="0"/>
              </a:rPr>
              <a:t>Ὁ Κατσαντώνης</a:t>
            </a:r>
            <a:br>
              <a:rPr lang="el-GR" sz="2800" dirty="0">
                <a:effectLst/>
                <a:latin typeface="Palatino Linotype" pitchFamily="18" charset="0"/>
              </a:rPr>
            </a:br>
            <a:r>
              <a:rPr lang="el-GR" sz="2800" dirty="0" err="1">
                <a:effectLst/>
                <a:latin typeface="Palatino Linotype" pitchFamily="18" charset="0"/>
              </a:rPr>
              <a:t>εἰς</a:t>
            </a:r>
            <a:r>
              <a:rPr lang="el-GR" sz="2800" dirty="0">
                <a:effectLst/>
                <a:latin typeface="Palatino Linotype" pitchFamily="18" charset="0"/>
              </a:rPr>
              <a:t> </a:t>
            </a:r>
            <a:r>
              <a:rPr lang="el-GR" sz="2800" dirty="0" err="1">
                <a:effectLst/>
                <a:latin typeface="Palatino Linotype" pitchFamily="18" charset="0"/>
              </a:rPr>
              <a:t>τὰ</a:t>
            </a:r>
            <a:r>
              <a:rPr lang="el-GR" sz="2800" dirty="0">
                <a:effectLst/>
                <a:latin typeface="Palatino Linotype" pitchFamily="18" charset="0"/>
              </a:rPr>
              <a:t> Τζουμέρκα</a:t>
            </a:r>
          </a:p>
        </p:txBody>
      </p:sp>
      <p:pic>
        <p:nvPicPr>
          <p:cNvPr id="435204" name="Picture 4" descr="img35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5025" y="1401763"/>
            <a:ext cx="4175125" cy="3138487"/>
          </a:xfrm>
          <a:noFill/>
          <a:ln/>
        </p:spPr>
      </p:pic>
      <p:pic>
        <p:nvPicPr>
          <p:cNvPr id="435205" name="Picture 5" descr="img3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363" y="2060575"/>
            <a:ext cx="4284662" cy="2952750"/>
          </a:xfrm>
          <a:prstGeom prst="rect">
            <a:avLst/>
          </a:prstGeom>
          <a:noFill/>
        </p:spPr>
      </p:pic>
      <p:sp>
        <p:nvSpPr>
          <p:cNvPr id="435206" name="Oval 6"/>
          <p:cNvSpPr>
            <a:spLocks noChangeArrowheads="1"/>
          </p:cNvSpPr>
          <p:nvPr/>
        </p:nvSpPr>
        <p:spPr bwMode="auto">
          <a:xfrm rot="8210857">
            <a:off x="7956550" y="2276475"/>
            <a:ext cx="792163" cy="719138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" name="9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1" name="10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FF270-2A1A-401E-98F3-86F750D8A8D5}" type="datetime9">
              <a:rPr lang="el-GR" smtClean="0"/>
              <a:pPr/>
              <a:t>3/2/2017 5:07:55 μμ</a:t>
            </a:fld>
            <a:endParaRPr lang="el-GR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5072066" y="0"/>
            <a:ext cx="4071935" cy="908050"/>
          </a:xfrm>
        </p:spPr>
        <p:txBody>
          <a:bodyPr/>
          <a:lstStyle/>
          <a:p>
            <a:pPr marL="363538" indent="-363538"/>
            <a:r>
              <a:rPr lang="el-GR" sz="2600" i="1" dirty="0" smtClean="0">
                <a:latin typeface="Palatino Linotype" pitchFamily="18" charset="0"/>
              </a:rPr>
              <a:t>1910  - </a:t>
            </a:r>
            <a:r>
              <a:rPr lang="el-GR" sz="2600" i="1" dirty="0" err="1" smtClean="0">
                <a:latin typeface="Palatino Linotype" pitchFamily="18" charset="0"/>
              </a:rPr>
              <a:t>Μουσεῖο</a:t>
            </a:r>
            <a:r>
              <a:rPr lang="el-GR" sz="2600" i="1" dirty="0" smtClean="0">
                <a:latin typeface="Palatino Linotype" pitchFamily="18" charset="0"/>
              </a:rPr>
              <a:t> </a:t>
            </a:r>
            <a:r>
              <a:rPr lang="el-GR" sz="2600" i="1" dirty="0" err="1" smtClean="0">
                <a:latin typeface="Palatino Linotype" pitchFamily="18" charset="0"/>
              </a:rPr>
              <a:t>Κοντοῦ</a:t>
            </a:r>
            <a:r>
              <a:rPr lang="en-US" sz="2600" i="1" dirty="0" smtClean="0">
                <a:latin typeface="Palatino Linotype" pitchFamily="18" charset="0"/>
              </a:rPr>
              <a:t>, </a:t>
            </a:r>
            <a:r>
              <a:rPr lang="el-GR" sz="2600" i="1" dirty="0" err="1" smtClean="0">
                <a:latin typeface="Palatino Linotype" pitchFamily="18" charset="0"/>
              </a:rPr>
              <a:t>Ἀνακασιὰ</a:t>
            </a:r>
            <a:r>
              <a:rPr lang="el-GR" sz="2600" i="1" dirty="0" smtClean="0">
                <a:latin typeface="Palatino Linotype" pitchFamily="18" charset="0"/>
              </a:rPr>
              <a:t> Βόλου</a:t>
            </a:r>
            <a:endParaRPr lang="en-US" sz="2600" i="1" dirty="0" smtClean="0">
              <a:latin typeface="Palatino Linotype" pitchFamily="18" charset="0"/>
            </a:endParaRPr>
          </a:p>
          <a:p>
            <a:pPr marL="363538" indent="-363538"/>
            <a:endParaRPr lang="el-GR" sz="2400" i="1" dirty="0">
              <a:latin typeface="Palatino Linotype" pitchFamily="18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5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5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35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35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520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158B9648-CE17-4F85-BF2F-4B8CBCE058D3}" type="slidenum">
              <a:rPr lang="el-GR" sz="1400" b="1"/>
              <a:pPr/>
              <a:t>23</a:t>
            </a:fld>
            <a:endParaRPr lang="el-GR" sz="1400" b="1"/>
          </a:p>
        </p:txBody>
      </p:sp>
      <p:pic>
        <p:nvPicPr>
          <p:cNvPr id="436226" name="Picture 2" descr="img35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27088" y="836613"/>
            <a:ext cx="7561262" cy="5686425"/>
          </a:xfrm>
          <a:noFill/>
          <a:ln/>
        </p:spPr>
      </p:pic>
      <p:sp>
        <p:nvSpPr>
          <p:cNvPr id="436228" name="Rectangle 4"/>
          <p:cNvSpPr>
            <a:spLocks noChangeArrowheads="1"/>
          </p:cNvSpPr>
          <p:nvPr/>
        </p:nvSpPr>
        <p:spPr bwMode="auto">
          <a:xfrm>
            <a:off x="0" y="-26988"/>
            <a:ext cx="47879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l-GR" sz="2800" b="1">
                <a:solidFill>
                  <a:schemeClr val="tx2"/>
                </a:solidFill>
                <a:latin typeface="Palatino Linotype" pitchFamily="18" charset="0"/>
              </a:rPr>
              <a:t>Ὁ Κατσαντώνης</a:t>
            </a:r>
            <a:br>
              <a:rPr lang="el-GR" sz="2800" b="1">
                <a:solidFill>
                  <a:schemeClr val="tx2"/>
                </a:solidFill>
                <a:latin typeface="Palatino Linotype" pitchFamily="18" charset="0"/>
              </a:rPr>
            </a:br>
            <a:r>
              <a:rPr lang="el-GR" sz="2800" b="1">
                <a:solidFill>
                  <a:schemeClr val="tx2"/>
                </a:solidFill>
                <a:latin typeface="Palatino Linotype" pitchFamily="18" charset="0"/>
              </a:rPr>
              <a:t>εἰς τὰ Τζουμέρκα</a:t>
            </a:r>
          </a:p>
        </p:txBody>
      </p:sp>
      <p:sp>
        <p:nvSpPr>
          <p:cNvPr id="436229" name="Oval 5"/>
          <p:cNvSpPr>
            <a:spLocks noChangeArrowheads="1"/>
          </p:cNvSpPr>
          <p:nvPr/>
        </p:nvSpPr>
        <p:spPr bwMode="auto">
          <a:xfrm rot="8210857">
            <a:off x="6804025" y="2565400"/>
            <a:ext cx="1439863" cy="1011238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A3321-295E-4E91-A440-61707340F76B}" type="datetime9">
              <a:rPr lang="el-GR" smtClean="0"/>
              <a:pPr/>
              <a:t>3/2/2017 5:07:55 μμ</a:t>
            </a:fld>
            <a:endParaRPr lang="el-GR"/>
          </a:p>
        </p:txBody>
      </p:sp>
      <p:sp>
        <p:nvSpPr>
          <p:cNvPr id="11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5072066" y="-71462"/>
            <a:ext cx="4071935" cy="908050"/>
          </a:xfrm>
        </p:spPr>
        <p:txBody>
          <a:bodyPr/>
          <a:lstStyle/>
          <a:p>
            <a:pPr marL="363538" indent="-363538"/>
            <a:r>
              <a:rPr lang="el-GR" sz="2600" i="1" dirty="0" smtClean="0">
                <a:latin typeface="Palatino Linotype" pitchFamily="18" charset="0"/>
              </a:rPr>
              <a:t>1910  - </a:t>
            </a:r>
            <a:r>
              <a:rPr lang="el-GR" sz="2600" i="1" dirty="0" err="1" smtClean="0">
                <a:latin typeface="Palatino Linotype" pitchFamily="18" charset="0"/>
              </a:rPr>
              <a:t>Μουσεῖο</a:t>
            </a:r>
            <a:r>
              <a:rPr lang="el-GR" sz="2600" i="1" dirty="0" smtClean="0">
                <a:latin typeface="Palatino Linotype" pitchFamily="18" charset="0"/>
              </a:rPr>
              <a:t> </a:t>
            </a:r>
            <a:r>
              <a:rPr lang="el-GR" sz="2600" i="1" dirty="0" err="1" smtClean="0">
                <a:latin typeface="Palatino Linotype" pitchFamily="18" charset="0"/>
              </a:rPr>
              <a:t>Κοντοῦ</a:t>
            </a:r>
            <a:r>
              <a:rPr lang="en-US" sz="2600" i="1" dirty="0" smtClean="0">
                <a:latin typeface="Palatino Linotype" pitchFamily="18" charset="0"/>
              </a:rPr>
              <a:t>, </a:t>
            </a:r>
            <a:r>
              <a:rPr lang="el-GR" sz="2600" i="1" dirty="0" err="1" smtClean="0">
                <a:latin typeface="Palatino Linotype" pitchFamily="18" charset="0"/>
              </a:rPr>
              <a:t>Ἀνακασιὰ</a:t>
            </a:r>
            <a:r>
              <a:rPr lang="el-GR" sz="2600" i="1" dirty="0" smtClean="0">
                <a:latin typeface="Palatino Linotype" pitchFamily="18" charset="0"/>
              </a:rPr>
              <a:t> Βόλου</a:t>
            </a:r>
            <a:endParaRPr lang="en-US" sz="2600" i="1" dirty="0" smtClean="0">
              <a:latin typeface="Palatino Linotype" pitchFamily="18" charset="0"/>
            </a:endParaRPr>
          </a:p>
          <a:p>
            <a:pPr marL="363538" indent="-363538"/>
            <a:endParaRPr lang="el-GR" sz="2400" i="1" dirty="0">
              <a:latin typeface="Palatino Linotype" pitchFamily="18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6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6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36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36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622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01B7803C-BABC-459E-B3D5-2494BA23B7F5}" type="slidenum">
              <a:rPr lang="el-GR" sz="1400" b="1"/>
              <a:pPr/>
              <a:t>24</a:t>
            </a:fld>
            <a:endParaRPr lang="el-GR" sz="1400" b="1"/>
          </a:p>
        </p:txBody>
      </p:sp>
      <p:sp>
        <p:nvSpPr>
          <p:cNvPr id="53145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4787900" cy="792163"/>
          </a:xfrm>
          <a:noFill/>
          <a:ln/>
        </p:spPr>
        <p:txBody>
          <a:bodyPr/>
          <a:lstStyle/>
          <a:p>
            <a:r>
              <a:rPr lang="el-GR" sz="2800">
                <a:effectLst/>
                <a:latin typeface="Palatino Linotype" pitchFamily="18" charset="0"/>
              </a:rPr>
              <a:t>Ὁ Κατσαντώνης</a:t>
            </a:r>
            <a:br>
              <a:rPr lang="el-GR" sz="2800">
                <a:effectLst/>
                <a:latin typeface="Palatino Linotype" pitchFamily="18" charset="0"/>
              </a:rPr>
            </a:br>
            <a:r>
              <a:rPr lang="el-GR" sz="2800">
                <a:effectLst/>
                <a:latin typeface="Palatino Linotype" pitchFamily="18" charset="0"/>
              </a:rPr>
              <a:t>εἰς τὰ Τζουμέρκα</a:t>
            </a:r>
          </a:p>
        </p:txBody>
      </p:sp>
      <p:pic>
        <p:nvPicPr>
          <p:cNvPr id="531461" name="Picture 5" descr="img3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981075"/>
            <a:ext cx="7883525" cy="5434013"/>
          </a:xfrm>
          <a:prstGeom prst="rect">
            <a:avLst/>
          </a:prstGeom>
          <a:noFill/>
        </p:spPr>
      </p:pic>
      <p:sp>
        <p:nvSpPr>
          <p:cNvPr id="531462" name="Oval 6"/>
          <p:cNvSpPr>
            <a:spLocks noChangeArrowheads="1"/>
          </p:cNvSpPr>
          <p:nvPr/>
        </p:nvSpPr>
        <p:spPr bwMode="auto">
          <a:xfrm rot="8058209">
            <a:off x="4512469" y="1702594"/>
            <a:ext cx="2074862" cy="2197100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CEF85-2C16-433F-A0C4-00303A28EE58}" type="datetime9">
              <a:rPr lang="el-GR" smtClean="0"/>
              <a:pPr/>
              <a:t>3/2/2017 5:07:55 μμ</a:t>
            </a:fld>
            <a:endParaRPr lang="el-GR"/>
          </a:p>
        </p:txBody>
      </p:sp>
      <p:sp>
        <p:nvSpPr>
          <p:cNvPr id="12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5072066" y="0"/>
            <a:ext cx="4071935" cy="908050"/>
          </a:xfrm>
        </p:spPr>
        <p:txBody>
          <a:bodyPr/>
          <a:lstStyle/>
          <a:p>
            <a:pPr marL="363538" indent="-363538"/>
            <a:r>
              <a:rPr lang="el-GR" sz="2600" i="1" dirty="0" smtClean="0">
                <a:latin typeface="Palatino Linotype" pitchFamily="18" charset="0"/>
              </a:rPr>
              <a:t>1910  - </a:t>
            </a:r>
            <a:r>
              <a:rPr lang="el-GR" sz="2600" i="1" dirty="0" err="1" smtClean="0">
                <a:latin typeface="Palatino Linotype" pitchFamily="18" charset="0"/>
              </a:rPr>
              <a:t>Μουσεῖο</a:t>
            </a:r>
            <a:r>
              <a:rPr lang="el-GR" sz="2600" i="1" dirty="0" smtClean="0">
                <a:latin typeface="Palatino Linotype" pitchFamily="18" charset="0"/>
              </a:rPr>
              <a:t> </a:t>
            </a:r>
            <a:r>
              <a:rPr lang="el-GR" sz="2600" i="1" dirty="0" err="1" smtClean="0">
                <a:latin typeface="Palatino Linotype" pitchFamily="18" charset="0"/>
              </a:rPr>
              <a:t>Κοντοῦ</a:t>
            </a:r>
            <a:r>
              <a:rPr lang="en-US" sz="2600" i="1" dirty="0" smtClean="0">
                <a:latin typeface="Palatino Linotype" pitchFamily="18" charset="0"/>
              </a:rPr>
              <a:t>, </a:t>
            </a:r>
            <a:r>
              <a:rPr lang="el-GR" sz="2600" i="1" dirty="0" err="1" smtClean="0">
                <a:latin typeface="Palatino Linotype" pitchFamily="18" charset="0"/>
              </a:rPr>
              <a:t>Ἀνακασιὰ</a:t>
            </a:r>
            <a:r>
              <a:rPr lang="el-GR" sz="2600" i="1" dirty="0" smtClean="0">
                <a:latin typeface="Palatino Linotype" pitchFamily="18" charset="0"/>
              </a:rPr>
              <a:t> Βόλου</a:t>
            </a:r>
            <a:endParaRPr lang="en-US" sz="2600" i="1" dirty="0" smtClean="0">
              <a:latin typeface="Palatino Linotype" pitchFamily="18" charset="0"/>
            </a:endParaRPr>
          </a:p>
          <a:p>
            <a:pPr marL="363538" indent="-363538"/>
            <a:endParaRPr lang="el-GR" sz="2400" i="1" dirty="0">
              <a:latin typeface="Palatino Linotype" pitchFamily="18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1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1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1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31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146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28BC34B1-4486-40D3-A92D-AF1E8DC15312}" type="slidenum">
              <a:rPr lang="el-GR" sz="1400" b="1"/>
              <a:pPr/>
              <a:t>25</a:t>
            </a:fld>
            <a:endParaRPr lang="el-GR" sz="1400" b="1"/>
          </a:p>
        </p:txBody>
      </p:sp>
      <p:sp>
        <p:nvSpPr>
          <p:cNvPr id="439298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4929190" y="142875"/>
            <a:ext cx="4214810" cy="1142985"/>
          </a:xfrm>
        </p:spPr>
        <p:txBody>
          <a:bodyPr/>
          <a:lstStyle/>
          <a:p>
            <a:r>
              <a:rPr lang="el-GR" sz="2800" i="1" dirty="0">
                <a:latin typeface="Palatino Linotype" pitchFamily="18" charset="0"/>
              </a:rPr>
              <a:t>1933 – </a:t>
            </a:r>
            <a:r>
              <a:rPr lang="el-GR" sz="2800" i="1" dirty="0" err="1" smtClean="0">
                <a:latin typeface="Palatino Linotype" pitchFamily="18" charset="0"/>
              </a:rPr>
              <a:t>Μουσεῖο</a:t>
            </a:r>
            <a:r>
              <a:rPr lang="el-GR" sz="2800" i="1" dirty="0" smtClean="0">
                <a:latin typeface="Palatino Linotype" pitchFamily="18" charset="0"/>
              </a:rPr>
              <a:t> </a:t>
            </a:r>
            <a:r>
              <a:rPr lang="en-US" sz="2800" i="1" dirty="0" err="1" smtClean="0">
                <a:latin typeface="Palatino Linotype" pitchFamily="18" charset="0"/>
              </a:rPr>
              <a:t>Teriade</a:t>
            </a:r>
            <a:r>
              <a:rPr lang="en-US" sz="2800" i="1" dirty="0" smtClean="0">
                <a:latin typeface="Palatino Linotype" pitchFamily="18" charset="0"/>
              </a:rPr>
              <a:t>,</a:t>
            </a:r>
            <a:r>
              <a:rPr lang="en-US" sz="2800" i="1" dirty="0">
                <a:latin typeface="Palatino Linotype" pitchFamily="18" charset="0"/>
              </a:rPr>
              <a:t> </a:t>
            </a:r>
            <a:r>
              <a:rPr lang="el-GR" sz="2800" i="1" dirty="0" err="1" smtClean="0">
                <a:latin typeface="Palatino Linotype" pitchFamily="18" charset="0"/>
              </a:rPr>
              <a:t>Βαρειὰ</a:t>
            </a:r>
            <a:r>
              <a:rPr lang="el-GR" sz="2800" i="1" dirty="0" smtClean="0">
                <a:latin typeface="Palatino Linotype" pitchFamily="18" charset="0"/>
              </a:rPr>
              <a:t> Μυτιλήνης</a:t>
            </a:r>
            <a:endParaRPr lang="en-US" sz="2800" i="1" dirty="0" smtClean="0">
              <a:latin typeface="Palatino Linotype" pitchFamily="18" charset="0"/>
            </a:endParaRPr>
          </a:p>
        </p:txBody>
      </p:sp>
      <p:sp>
        <p:nvSpPr>
          <p:cNvPr id="43929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5000628" cy="1884352"/>
          </a:xfrm>
          <a:noFill/>
          <a:ln/>
        </p:spPr>
        <p:txBody>
          <a:bodyPr/>
          <a:lstStyle/>
          <a:p>
            <a:pPr algn="l"/>
            <a:r>
              <a:rPr lang="el-GR" sz="2700" dirty="0" err="1" smtClean="0">
                <a:effectLst/>
                <a:latin typeface="Palatino Linotype" pitchFamily="18" charset="0"/>
              </a:rPr>
              <a:t>Τὸ</a:t>
            </a:r>
            <a:r>
              <a:rPr lang="el-GR" sz="2700" dirty="0" smtClean="0">
                <a:effectLst/>
                <a:latin typeface="Palatino Linotype" pitchFamily="18" charset="0"/>
              </a:rPr>
              <a:t> 1822. Ὁ </a:t>
            </a:r>
            <a:r>
              <a:rPr lang="el-GR" sz="2700" dirty="0" err="1" smtClean="0">
                <a:effectLst/>
                <a:latin typeface="Palatino Linotype" pitchFamily="18" charset="0"/>
              </a:rPr>
              <a:t>Στρατηγὸς</a:t>
            </a:r>
            <a:r>
              <a:rPr lang="el-GR" sz="2700" dirty="0" smtClean="0">
                <a:effectLst/>
                <a:latin typeface="Palatino Linotype" pitchFamily="18" charset="0"/>
              </a:rPr>
              <a:t> </a:t>
            </a:r>
            <a:r>
              <a:rPr lang="el-GR" sz="2700" dirty="0" err="1" smtClean="0">
                <a:effectLst/>
                <a:latin typeface="Palatino Linotype" pitchFamily="18" charset="0"/>
              </a:rPr>
              <a:t>τῆς</a:t>
            </a:r>
            <a:r>
              <a:rPr lang="el-GR" sz="2700" dirty="0" smtClean="0">
                <a:effectLst/>
                <a:latin typeface="Palatino Linotype" pitchFamily="18" charset="0"/>
              </a:rPr>
              <a:t> "</a:t>
            </a:r>
            <a:r>
              <a:rPr lang="el-GR" sz="2700" dirty="0" err="1" smtClean="0">
                <a:effectLst/>
                <a:latin typeface="Palatino Linotype" pitchFamily="18" charset="0"/>
              </a:rPr>
              <a:t>Πελλοπονήσου</a:t>
            </a:r>
            <a:r>
              <a:rPr lang="el-GR" sz="2700" dirty="0" smtClean="0">
                <a:effectLst/>
                <a:latin typeface="Palatino Linotype" pitchFamily="18" charset="0"/>
              </a:rPr>
              <a:t>" Θεόδωρος Κολοκοτρώνης </a:t>
            </a:r>
            <a:r>
              <a:rPr lang="el-GR" sz="2700" dirty="0" err="1" smtClean="0">
                <a:effectLst/>
                <a:latin typeface="Palatino Linotype" pitchFamily="18" charset="0"/>
              </a:rPr>
              <a:t>εἰς</a:t>
            </a:r>
            <a:r>
              <a:rPr lang="el-GR" sz="2700" dirty="0" smtClean="0">
                <a:effectLst/>
                <a:latin typeface="Palatino Linotype" pitchFamily="18" charset="0"/>
              </a:rPr>
              <a:t> </a:t>
            </a:r>
            <a:r>
              <a:rPr lang="el-GR" sz="2700" dirty="0" err="1" smtClean="0">
                <a:effectLst/>
                <a:latin typeface="Palatino Linotype" pitchFamily="18" charset="0"/>
              </a:rPr>
              <a:t>τὸν</a:t>
            </a:r>
            <a:r>
              <a:rPr lang="el-GR" sz="2700" dirty="0" smtClean="0">
                <a:effectLst/>
                <a:latin typeface="Palatino Linotype" pitchFamily="18" charset="0"/>
              </a:rPr>
              <a:t> </a:t>
            </a:r>
            <a:r>
              <a:rPr lang="el-GR" sz="2700" dirty="0" err="1" smtClean="0">
                <a:effectLst/>
                <a:latin typeface="Palatino Linotype" pitchFamily="18" charset="0"/>
              </a:rPr>
              <a:t>κάμπον</a:t>
            </a:r>
            <a:r>
              <a:rPr lang="el-GR" sz="2700" dirty="0" smtClean="0">
                <a:effectLst/>
                <a:latin typeface="Palatino Linotype" pitchFamily="18" charset="0"/>
              </a:rPr>
              <a:t> </a:t>
            </a:r>
            <a:r>
              <a:rPr lang="el-GR" sz="2700" dirty="0" err="1" smtClean="0">
                <a:effectLst/>
                <a:latin typeface="Palatino Linotype" pitchFamily="18" charset="0"/>
              </a:rPr>
              <a:t>τῆς</a:t>
            </a:r>
            <a:r>
              <a:rPr lang="el-GR" sz="2700" dirty="0" smtClean="0">
                <a:effectLst/>
                <a:latin typeface="Palatino Linotype" pitchFamily="18" charset="0"/>
              </a:rPr>
              <a:t> Λέρνης λίμνης</a:t>
            </a:r>
            <a:endParaRPr lang="el-GR" sz="2700" dirty="0">
              <a:effectLst/>
              <a:latin typeface="Palatino Linotype" pitchFamily="18" charset="0"/>
            </a:endParaRPr>
          </a:p>
        </p:txBody>
      </p:sp>
      <p:pic>
        <p:nvPicPr>
          <p:cNvPr id="439300" name="Picture 4" descr="img31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4463" y="2124095"/>
            <a:ext cx="8820150" cy="4162425"/>
          </a:xfrm>
          <a:noFill/>
          <a:ln/>
        </p:spPr>
      </p:pic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0BBC6-4845-46D4-8979-EA4DDF6A9B2A}" type="datetime9">
              <a:rPr lang="el-GR" smtClean="0"/>
              <a:pPr/>
              <a:t>3/2/2017 5:07:55 μμ</a:t>
            </a:fld>
            <a:endParaRPr lang="el-GR"/>
          </a:p>
        </p:txBody>
      </p:sp>
      <p:sp>
        <p:nvSpPr>
          <p:cNvPr id="11" name="Oval 5"/>
          <p:cNvSpPr>
            <a:spLocks noChangeArrowheads="1"/>
          </p:cNvSpPr>
          <p:nvPr/>
        </p:nvSpPr>
        <p:spPr bwMode="auto">
          <a:xfrm rot="8210857">
            <a:off x="7485111" y="4037521"/>
            <a:ext cx="1439863" cy="792163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5B8C37C1-5813-4D00-8A55-B411349D032C}" type="slidenum">
              <a:rPr lang="el-GR" sz="1400" b="1"/>
              <a:pPr/>
              <a:t>26</a:t>
            </a:fld>
            <a:endParaRPr lang="el-GR" sz="1400" b="1"/>
          </a:p>
        </p:txBody>
      </p:sp>
      <p:sp>
        <p:nvSpPr>
          <p:cNvPr id="322562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42875"/>
            <a:ext cx="4572000" cy="549275"/>
          </a:xfrm>
        </p:spPr>
        <p:txBody>
          <a:bodyPr/>
          <a:lstStyle/>
          <a:p>
            <a:r>
              <a:rPr lang="el-GR" sz="2800" i="1" dirty="0">
                <a:latin typeface="Palatino Linotype" pitchFamily="18" charset="0"/>
              </a:rPr>
              <a:t>19</a:t>
            </a:r>
            <a:r>
              <a:rPr lang="en-US" sz="2800" i="1" dirty="0">
                <a:latin typeface="Palatino Linotype" pitchFamily="18" charset="0"/>
              </a:rPr>
              <a:t>??</a:t>
            </a:r>
            <a:r>
              <a:rPr lang="el-GR" sz="2800" i="1" dirty="0">
                <a:latin typeface="Palatino Linotype" pitchFamily="18" charset="0"/>
              </a:rPr>
              <a:t> – </a:t>
            </a:r>
            <a:r>
              <a:rPr lang="el-GR" sz="2800" i="1" dirty="0" err="1">
                <a:latin typeface="Palatino Linotype" pitchFamily="18" charset="0"/>
              </a:rPr>
              <a:t>Ἰδιωτικὴ</a:t>
            </a:r>
            <a:r>
              <a:rPr lang="el-GR" sz="2800" i="1" dirty="0">
                <a:latin typeface="Palatino Linotype" pitchFamily="18" charset="0"/>
              </a:rPr>
              <a:t> Συλλογή</a:t>
            </a:r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4500563" cy="884220"/>
          </a:xfrm>
          <a:noFill/>
          <a:ln/>
        </p:spPr>
        <p:txBody>
          <a:bodyPr/>
          <a:lstStyle/>
          <a:p>
            <a:r>
              <a:rPr lang="el-GR" sz="2800" dirty="0" err="1" smtClean="0">
                <a:effectLst/>
                <a:latin typeface="Palatino Linotype" pitchFamily="18" charset="0"/>
              </a:rPr>
              <a:t>Μουσουνίτσα</a:t>
            </a:r>
            <a:r>
              <a:rPr lang="en-US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παρὰ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τὴν</a:t>
            </a:r>
            <a:r>
              <a:rPr lang="el-GR" sz="2800" dirty="0" smtClean="0">
                <a:effectLst/>
                <a:latin typeface="Palatino Linotype" pitchFamily="18" charset="0"/>
              </a:rPr>
              <a:t> γέφυρα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τῆς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Ἀλαμάνας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pic>
        <p:nvPicPr>
          <p:cNvPr id="322564" name="Picture 4" descr="19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79388" y="1206500"/>
            <a:ext cx="8785225" cy="4814888"/>
          </a:xfrm>
          <a:noFill/>
          <a:ln/>
        </p:spPr>
      </p:pic>
      <p:sp>
        <p:nvSpPr>
          <p:cNvPr id="322565" name="Oval 5"/>
          <p:cNvSpPr>
            <a:spLocks noChangeArrowheads="1"/>
          </p:cNvSpPr>
          <p:nvPr/>
        </p:nvSpPr>
        <p:spPr bwMode="auto">
          <a:xfrm rot="8210857">
            <a:off x="6948488" y="3141663"/>
            <a:ext cx="1439862" cy="1011237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F61E-F9AF-4E89-9D52-D2E209614AB9}" type="datetime9">
              <a:rPr lang="el-GR" smtClean="0"/>
              <a:pPr/>
              <a:t>3/2/2017 5:07:56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2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2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2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2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256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299864A3-1A1F-47FC-BAD8-B9564CB3463F}" type="slidenum">
              <a:rPr lang="el-GR" sz="1400" b="1"/>
              <a:pPr/>
              <a:t>27</a:t>
            </a:fld>
            <a:endParaRPr lang="el-GR" sz="1400" b="1"/>
          </a:p>
        </p:txBody>
      </p:sp>
      <p:sp>
        <p:nvSpPr>
          <p:cNvPr id="324610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5072066" y="65069"/>
            <a:ext cx="4071934" cy="7921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l-GR" sz="2600" i="1" dirty="0">
                <a:latin typeface="Palatino Linotype" pitchFamily="18" charset="0"/>
              </a:rPr>
              <a:t>1933 – </a:t>
            </a:r>
            <a:r>
              <a:rPr lang="el-GR" sz="2600" i="1" dirty="0" smtClean="0">
                <a:latin typeface="Palatino Linotype" pitchFamily="18" charset="0"/>
              </a:rPr>
              <a:t> </a:t>
            </a:r>
            <a:r>
              <a:rPr lang="el-GR" sz="2600" i="1" dirty="0" err="1" smtClean="0">
                <a:latin typeface="Palatino Linotype" pitchFamily="18" charset="0"/>
              </a:rPr>
              <a:t>Μουσεῖο</a:t>
            </a:r>
            <a:r>
              <a:rPr lang="el-GR" sz="2600" i="1" dirty="0" smtClean="0">
                <a:latin typeface="Palatino Linotype" pitchFamily="18" charset="0"/>
              </a:rPr>
              <a:t> </a:t>
            </a:r>
            <a:r>
              <a:rPr lang="en-US" sz="2600" i="1" dirty="0" err="1" smtClean="0">
                <a:latin typeface="Palatino Linotype" pitchFamily="18" charset="0"/>
              </a:rPr>
              <a:t>Teriade</a:t>
            </a:r>
            <a:r>
              <a:rPr lang="en-US" sz="2600" i="1" dirty="0" smtClean="0">
                <a:latin typeface="Palatino Linotype" pitchFamily="18" charset="0"/>
              </a:rPr>
              <a:t>, </a:t>
            </a:r>
            <a:r>
              <a:rPr lang="el-GR" sz="2600" i="1" dirty="0" err="1" smtClean="0">
                <a:latin typeface="Palatino Linotype" pitchFamily="18" charset="0"/>
              </a:rPr>
              <a:t>Βαρειὰ</a:t>
            </a:r>
            <a:r>
              <a:rPr lang="el-GR" sz="2600" i="1" dirty="0" smtClean="0">
                <a:latin typeface="Palatino Linotype" pitchFamily="18" charset="0"/>
              </a:rPr>
              <a:t> Μυτιλήνης</a:t>
            </a:r>
            <a:endParaRPr lang="el-GR" sz="2600" i="1" dirty="0">
              <a:latin typeface="Palatino Linotype" pitchFamily="18" charset="0"/>
            </a:endParaRPr>
          </a:p>
        </p:txBody>
      </p:sp>
      <p:sp>
        <p:nvSpPr>
          <p:cNvPr id="324611" name="Rectangle 3"/>
          <p:cNvSpPr>
            <a:spLocks noGrp="1" noChangeArrowheads="1"/>
          </p:cNvSpPr>
          <p:nvPr>
            <p:ph type="title"/>
          </p:nvPr>
        </p:nvSpPr>
        <p:spPr>
          <a:xfrm>
            <a:off x="1" y="44450"/>
            <a:ext cx="4643438" cy="741344"/>
          </a:xfrm>
          <a:noFill/>
          <a:ln/>
        </p:spPr>
        <p:txBody>
          <a:bodyPr/>
          <a:lstStyle/>
          <a:p>
            <a:r>
              <a:rPr lang="el-GR" sz="2700" dirty="0">
                <a:effectLst/>
                <a:latin typeface="Palatino Linotype" pitchFamily="18" charset="0"/>
              </a:rPr>
              <a:t>Ποιμένες </a:t>
            </a:r>
            <a:r>
              <a:rPr lang="el-GR" sz="2700" dirty="0" err="1" smtClean="0">
                <a:effectLst/>
                <a:latin typeface="Palatino Linotype" pitchFamily="18" charset="0"/>
              </a:rPr>
              <a:t>Χειμάρας</a:t>
            </a:r>
            <a:r>
              <a:rPr lang="el-GR" sz="2700" dirty="0" smtClean="0">
                <a:effectLst/>
                <a:latin typeface="Palatino Linotype" pitchFamily="18" charset="0"/>
              </a:rPr>
              <a:t> </a:t>
            </a:r>
            <a:r>
              <a:rPr lang="el-GR" sz="2700" dirty="0" err="1" smtClean="0">
                <a:effectLst/>
                <a:latin typeface="Palatino Linotype" pitchFamily="18" charset="0"/>
              </a:rPr>
              <a:t>ἐκ</a:t>
            </a:r>
            <a:r>
              <a:rPr lang="el-GR" sz="2700" dirty="0" smtClean="0">
                <a:effectLst/>
                <a:latin typeface="Palatino Linotype" pitchFamily="18" charset="0"/>
              </a:rPr>
              <a:t/>
            </a:r>
            <a:br>
              <a:rPr lang="el-GR" sz="2700" dirty="0" smtClean="0">
                <a:effectLst/>
                <a:latin typeface="Palatino Linotype" pitchFamily="18" charset="0"/>
              </a:rPr>
            </a:br>
            <a:r>
              <a:rPr lang="el-GR" sz="2700" dirty="0" err="1" smtClean="0">
                <a:effectLst/>
                <a:latin typeface="Palatino Linotype" pitchFamily="18" charset="0"/>
              </a:rPr>
              <a:t>τῆς</a:t>
            </a:r>
            <a:r>
              <a:rPr lang="el-GR" sz="2700" dirty="0" smtClean="0">
                <a:effectLst/>
                <a:latin typeface="Palatino Linotype" pitchFamily="18" charset="0"/>
              </a:rPr>
              <a:t> "</a:t>
            </a:r>
            <a:r>
              <a:rPr lang="el-GR" sz="2700" dirty="0" err="1" smtClean="0">
                <a:effectLst/>
                <a:latin typeface="Palatino Linotype" pitchFamily="18" charset="0"/>
              </a:rPr>
              <a:t>ὑπαρχείας</a:t>
            </a:r>
            <a:r>
              <a:rPr lang="el-GR" sz="2700" dirty="0" smtClean="0">
                <a:effectLst/>
                <a:latin typeface="Palatino Linotype" pitchFamily="18" charset="0"/>
              </a:rPr>
              <a:t>" </a:t>
            </a:r>
            <a:r>
              <a:rPr lang="el-GR" sz="2700" dirty="0" err="1" smtClean="0">
                <a:effectLst/>
                <a:latin typeface="Palatino Linotype" pitchFamily="18" charset="0"/>
              </a:rPr>
              <a:t>Ἡπείρου</a:t>
            </a:r>
            <a:endParaRPr lang="el-GR" sz="2700" dirty="0">
              <a:effectLst/>
              <a:latin typeface="Palatino Linotype" pitchFamily="18" charset="0"/>
            </a:endParaRPr>
          </a:p>
        </p:txBody>
      </p:sp>
      <p:pic>
        <p:nvPicPr>
          <p:cNvPr id="324612" name="Picture 4" descr="1933 - Χειμάρα, Βουκολικό +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t="1158" b="15053"/>
          <a:stretch>
            <a:fillRect/>
          </a:stretch>
        </p:blipFill>
        <p:spPr>
          <a:xfrm>
            <a:off x="684213" y="928669"/>
            <a:ext cx="7848600" cy="5595955"/>
          </a:xfrm>
          <a:noFill/>
          <a:ln/>
        </p:spPr>
      </p:pic>
      <p:sp>
        <p:nvSpPr>
          <p:cNvPr id="324613" name="Oval 5"/>
          <p:cNvSpPr>
            <a:spLocks noChangeArrowheads="1"/>
          </p:cNvSpPr>
          <p:nvPr/>
        </p:nvSpPr>
        <p:spPr bwMode="auto">
          <a:xfrm rot="8210857">
            <a:off x="6599238" y="3827463"/>
            <a:ext cx="1573212" cy="1257300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A091-DB45-4937-9957-94233106894A}" type="datetime9">
              <a:rPr lang="el-GR" smtClean="0"/>
              <a:pPr/>
              <a:t>3/2/2017 5:07:56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4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4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4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4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F4ED3E3F-BF66-4EAB-833D-981808B88D44}" type="slidenum">
              <a:rPr lang="el-GR" sz="1400" b="1"/>
              <a:pPr/>
              <a:t>28</a:t>
            </a:fld>
            <a:endParaRPr lang="el-GR" sz="1400" b="1"/>
          </a:p>
        </p:txBody>
      </p:sp>
      <p:sp>
        <p:nvSpPr>
          <p:cNvPr id="440322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4787900" y="142852"/>
            <a:ext cx="4464050" cy="836613"/>
          </a:xfrm>
        </p:spPr>
        <p:txBody>
          <a:bodyPr/>
          <a:lstStyle/>
          <a:p>
            <a:pPr marL="363538" indent="-363538"/>
            <a:r>
              <a:rPr lang="el-GR" sz="2400" i="1" dirty="0">
                <a:latin typeface="Palatino Linotype" pitchFamily="18" charset="0"/>
              </a:rPr>
              <a:t>19?? – </a:t>
            </a:r>
            <a:r>
              <a:rPr lang="el-GR" sz="2400" i="1" dirty="0" err="1">
                <a:latin typeface="Palatino Linotype" pitchFamily="18" charset="0"/>
              </a:rPr>
              <a:t>Μακεδονικὸ</a:t>
            </a:r>
            <a:r>
              <a:rPr lang="el-GR" sz="2400" i="1" dirty="0">
                <a:latin typeface="Palatino Linotype" pitchFamily="18" charset="0"/>
              </a:rPr>
              <a:t> </a:t>
            </a:r>
            <a:r>
              <a:rPr lang="el-GR" sz="2400" i="1" dirty="0" err="1">
                <a:latin typeface="Palatino Linotype" pitchFamily="18" charset="0"/>
              </a:rPr>
              <a:t>Μουσεῖο</a:t>
            </a:r>
            <a:r>
              <a:rPr lang="el-GR" sz="2400" i="1" dirty="0">
                <a:latin typeface="Palatino Linotype" pitchFamily="18" charset="0"/>
              </a:rPr>
              <a:t> Σύγχρονης Τέχνης</a:t>
            </a:r>
          </a:p>
        </p:txBody>
      </p:sp>
      <p:sp>
        <p:nvSpPr>
          <p:cNvPr id="44032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874963"/>
            <a:ext cx="2214546" cy="625475"/>
          </a:xfrm>
          <a:noFill/>
          <a:ln/>
        </p:spPr>
        <p:txBody>
          <a:bodyPr/>
          <a:lstStyle/>
          <a:p>
            <a:r>
              <a:rPr lang="el-GR" sz="2800" dirty="0">
                <a:effectLst/>
                <a:latin typeface="Palatino Linotype" pitchFamily="18" charset="0"/>
              </a:rPr>
              <a:t>Βοσκός</a:t>
            </a:r>
          </a:p>
        </p:txBody>
      </p:sp>
      <p:pic>
        <p:nvPicPr>
          <p:cNvPr id="440324" name="Picture 4" descr="img36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43108" y="223747"/>
            <a:ext cx="2860693" cy="6259603"/>
          </a:xfrm>
          <a:noFill/>
          <a:ln>
            <a:solidFill>
              <a:srgbClr val="3366FF"/>
            </a:solidFill>
          </a:ln>
        </p:spPr>
      </p:pic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F32F2-85B9-4379-BDED-8746BD539ACE}" type="datetime9">
              <a:rPr lang="el-GR" smtClean="0"/>
              <a:pPr/>
              <a:t>3/2/2017 5:07:56 μμ</a:t>
            </a:fld>
            <a:endParaRPr lang="el-GR"/>
          </a:p>
        </p:txBody>
      </p:sp>
      <p:sp>
        <p:nvSpPr>
          <p:cNvPr id="11" name="Oval 5"/>
          <p:cNvSpPr>
            <a:spLocks noChangeArrowheads="1"/>
          </p:cNvSpPr>
          <p:nvPr/>
        </p:nvSpPr>
        <p:spPr bwMode="auto">
          <a:xfrm rot="8210857">
            <a:off x="2387065" y="2401144"/>
            <a:ext cx="2337987" cy="1011238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 dirty="0"/>
              <a:t>Διαφ. </a:t>
            </a:r>
            <a:fld id="{F4F548D7-DFAB-4883-9578-09F38D780C68}" type="slidenum">
              <a:rPr lang="el-GR" sz="1400" b="1"/>
              <a:pPr/>
              <a:t>29</a:t>
            </a:fld>
            <a:endParaRPr lang="el-GR" sz="1400" b="1" dirty="0"/>
          </a:p>
        </p:txBody>
      </p:sp>
      <p:sp>
        <p:nvSpPr>
          <p:cNvPr id="325634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4929190" y="115888"/>
            <a:ext cx="4214842" cy="549275"/>
          </a:xfrm>
        </p:spPr>
        <p:txBody>
          <a:bodyPr/>
          <a:lstStyle/>
          <a:p>
            <a:r>
              <a:rPr lang="el-GR" sz="2800" i="1" dirty="0">
                <a:latin typeface="Palatino Linotype" pitchFamily="18" charset="0"/>
              </a:rPr>
              <a:t>1933 – </a:t>
            </a:r>
            <a:r>
              <a:rPr lang="el-GR" sz="2800" i="1" dirty="0" err="1" smtClean="0">
                <a:latin typeface="Palatino Linotype" pitchFamily="18" charset="0"/>
              </a:rPr>
              <a:t>Μουσεῖο</a:t>
            </a:r>
            <a:r>
              <a:rPr lang="el-GR" sz="2800" i="1" dirty="0" smtClean="0">
                <a:latin typeface="Palatino Linotype" pitchFamily="18" charset="0"/>
              </a:rPr>
              <a:t> </a:t>
            </a:r>
            <a:r>
              <a:rPr lang="en-US" sz="2800" i="1" dirty="0" err="1" smtClean="0">
                <a:latin typeface="Palatino Linotype" pitchFamily="18" charset="0"/>
              </a:rPr>
              <a:t>Teriade</a:t>
            </a:r>
            <a:endParaRPr lang="el-GR" sz="2800" i="1" dirty="0">
              <a:latin typeface="Palatino Linotype" pitchFamily="18" charset="0"/>
            </a:endParaRPr>
          </a:p>
        </p:txBody>
      </p:sp>
      <p:sp>
        <p:nvSpPr>
          <p:cNvPr id="32563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4572000" cy="625475"/>
          </a:xfrm>
          <a:noFill/>
          <a:ln/>
        </p:spPr>
        <p:txBody>
          <a:bodyPr/>
          <a:lstStyle/>
          <a:p>
            <a:r>
              <a:rPr lang="el-GR" sz="2800" dirty="0" smtClean="0">
                <a:effectLst/>
                <a:latin typeface="Palatino Linotype" pitchFamily="18" charset="0"/>
              </a:rPr>
              <a:t>Ὁ Χορός...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εἰς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τὰ</a:t>
            </a:r>
            <a:r>
              <a:rPr lang="el-GR" sz="2800" dirty="0" smtClean="0">
                <a:effectLst/>
                <a:latin typeface="Palatino Linotype" pitchFamily="18" charset="0"/>
              </a:rPr>
              <a:t> Μέγαρα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pic>
        <p:nvPicPr>
          <p:cNvPr id="325636" name="Picture 4" descr="img31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696913"/>
            <a:ext cx="8569325" cy="5526087"/>
          </a:xfrm>
          <a:noFill/>
          <a:ln/>
        </p:spPr>
      </p:pic>
      <p:sp>
        <p:nvSpPr>
          <p:cNvPr id="325637" name="Oval 5"/>
          <p:cNvSpPr>
            <a:spLocks noChangeArrowheads="1"/>
          </p:cNvSpPr>
          <p:nvPr/>
        </p:nvSpPr>
        <p:spPr bwMode="auto">
          <a:xfrm rot="8210857">
            <a:off x="6751638" y="1293813"/>
            <a:ext cx="1143000" cy="1295400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" name="9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1" name="10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78CF-42EB-4913-BADF-D1EFCC22803E}" type="datetime9">
              <a:rPr lang="el-GR" smtClean="0"/>
              <a:pPr/>
              <a:t>3/2/2017 5:07:56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5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5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5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5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563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ABCC339A-21E7-4667-8E6B-4005178AE62F}" type="slidenum">
              <a:rPr lang="el-GR" sz="1400" b="1"/>
              <a:pPr/>
              <a:t>30</a:t>
            </a:fld>
            <a:endParaRPr lang="el-GR" sz="1400" b="1"/>
          </a:p>
        </p:txBody>
      </p:sp>
      <p:sp>
        <p:nvSpPr>
          <p:cNvPr id="362498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4857752" y="71438"/>
            <a:ext cx="4322761" cy="549275"/>
          </a:xfrm>
        </p:spPr>
        <p:txBody>
          <a:bodyPr/>
          <a:lstStyle/>
          <a:p>
            <a:r>
              <a:rPr lang="el-GR" sz="2800" i="1" dirty="0">
                <a:latin typeface="Palatino Linotype" pitchFamily="18" charset="0"/>
              </a:rPr>
              <a:t>1929 – </a:t>
            </a:r>
            <a:r>
              <a:rPr lang="el-GR" sz="2800" i="1" dirty="0" err="1" smtClean="0">
                <a:latin typeface="Palatino Linotype" pitchFamily="18" charset="0"/>
              </a:rPr>
              <a:t>Μουσεῖο</a:t>
            </a:r>
            <a:r>
              <a:rPr lang="el-GR" sz="2800" i="1" dirty="0" smtClean="0">
                <a:latin typeface="Palatino Linotype" pitchFamily="18" charset="0"/>
              </a:rPr>
              <a:t> </a:t>
            </a:r>
            <a:r>
              <a:rPr lang="en-US" sz="2800" i="1" dirty="0" err="1" smtClean="0">
                <a:latin typeface="Palatino Linotype" pitchFamily="18" charset="0"/>
              </a:rPr>
              <a:t>Teriade</a:t>
            </a:r>
            <a:endParaRPr lang="el-GR" sz="2800" i="1" dirty="0">
              <a:latin typeface="Palatino Linotype" pitchFamily="18" charset="0"/>
            </a:endParaRPr>
          </a:p>
        </p:txBody>
      </p:sp>
      <p:sp>
        <p:nvSpPr>
          <p:cNvPr id="36249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4429125" cy="625475"/>
          </a:xfrm>
          <a:noFill/>
          <a:ln/>
        </p:spPr>
        <p:txBody>
          <a:bodyPr/>
          <a:lstStyle/>
          <a:p>
            <a:r>
              <a:rPr lang="el-GR" sz="2800" dirty="0">
                <a:effectLst/>
                <a:latin typeface="Palatino Linotype" pitchFamily="18" charset="0"/>
              </a:rPr>
              <a:t>Ὁ </a:t>
            </a:r>
            <a:r>
              <a:rPr lang="el-GR" sz="2800" dirty="0" err="1">
                <a:effectLst/>
                <a:latin typeface="Palatino Linotype" pitchFamily="18" charset="0"/>
              </a:rPr>
              <a:t>Χορὸς</a:t>
            </a:r>
            <a:r>
              <a:rPr lang="el-GR" sz="2800" dirty="0">
                <a:effectLst/>
                <a:latin typeface="Palatino Linotype" pitchFamily="18" charset="0"/>
              </a:rPr>
              <a:t> </a:t>
            </a:r>
            <a:r>
              <a:rPr lang="el-GR" sz="2800" dirty="0" err="1">
                <a:effectLst/>
                <a:latin typeface="Palatino Linotype" pitchFamily="18" charset="0"/>
              </a:rPr>
              <a:t>τοῦ</a:t>
            </a:r>
            <a:r>
              <a:rPr lang="el-GR" sz="2800" dirty="0">
                <a:effectLst/>
                <a:latin typeface="Palatino Linotype" pitchFamily="18" charset="0"/>
              </a:rPr>
              <a:t> Ζαλόγγου</a:t>
            </a:r>
          </a:p>
        </p:txBody>
      </p:sp>
      <p:pic>
        <p:nvPicPr>
          <p:cNvPr id="362500" name="Picture 4" descr="img322"/>
          <p:cNvPicPr>
            <a:picLocks noChangeAspect="1" noChangeArrowheads="1"/>
          </p:cNvPicPr>
          <p:nvPr/>
        </p:nvPicPr>
        <p:blipFill>
          <a:blip r:embed="rId3" cstate="print"/>
          <a:srcRect r="7095"/>
          <a:stretch>
            <a:fillRect/>
          </a:stretch>
        </p:blipFill>
        <p:spPr bwMode="auto">
          <a:xfrm>
            <a:off x="452438" y="758825"/>
            <a:ext cx="8296275" cy="5694363"/>
          </a:xfrm>
          <a:prstGeom prst="rect">
            <a:avLst/>
          </a:prstGeom>
          <a:noFill/>
        </p:spPr>
      </p:pic>
      <p:sp>
        <p:nvSpPr>
          <p:cNvPr id="362502" name="Oval 6"/>
          <p:cNvSpPr>
            <a:spLocks noChangeArrowheads="1"/>
          </p:cNvSpPr>
          <p:nvPr/>
        </p:nvSpPr>
        <p:spPr bwMode="auto">
          <a:xfrm rot="8210857">
            <a:off x="4714875" y="2352675"/>
            <a:ext cx="1081088" cy="1557338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265B6-BC0E-4CFF-8E60-DFA7B7FCDB4E}" type="datetime9">
              <a:rPr lang="el-GR" smtClean="0"/>
              <a:pPr/>
              <a:t>3/2/2017 5:07:57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2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2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2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62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250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79D45EDC-094C-4A4E-8F19-0C71CFA98FDD}" type="slidenum">
              <a:rPr lang="el-GR" sz="1400" b="1"/>
              <a:pPr/>
              <a:t>31</a:t>
            </a:fld>
            <a:endParaRPr lang="el-GR" sz="1400" b="1"/>
          </a:p>
        </p:txBody>
      </p:sp>
      <p:sp>
        <p:nvSpPr>
          <p:cNvPr id="437255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-26988"/>
            <a:ext cx="9144000" cy="625476"/>
          </a:xfrm>
          <a:noFill/>
          <a:ln/>
        </p:spPr>
        <p:txBody>
          <a:bodyPr/>
          <a:lstStyle/>
          <a:p>
            <a:r>
              <a:rPr lang="el-GR" sz="2800" dirty="0">
                <a:solidFill>
                  <a:srgbClr val="FF0000"/>
                </a:solidFill>
                <a:effectLst/>
                <a:latin typeface="Palatino Linotype" pitchFamily="18" charset="0"/>
              </a:rPr>
              <a:t>Σουραύλι, Φλογέρα, </a:t>
            </a:r>
            <a:r>
              <a:rPr lang="el-GR" sz="2800" dirty="0" err="1">
                <a:solidFill>
                  <a:srgbClr val="FF0000"/>
                </a:solidFill>
                <a:effectLst/>
                <a:latin typeface="Palatino Linotype" pitchFamily="18" charset="0"/>
              </a:rPr>
              <a:t>Τζαμάρα</a:t>
            </a:r>
            <a:r>
              <a:rPr lang="el-GR" sz="2800" dirty="0">
                <a:solidFill>
                  <a:srgbClr val="FF0000"/>
                </a:solidFill>
                <a:effectLst/>
                <a:latin typeface="Palatino Linotype" pitchFamily="18" charset="0"/>
              </a:rPr>
              <a:t>, </a:t>
            </a:r>
            <a:r>
              <a:rPr lang="el-GR" sz="2800" dirty="0" err="1">
                <a:solidFill>
                  <a:srgbClr val="FF0000"/>
                </a:solidFill>
                <a:effectLst/>
                <a:latin typeface="Palatino Linotype" pitchFamily="18" charset="0"/>
              </a:rPr>
              <a:t>Καβάλι</a:t>
            </a:r>
            <a:endParaRPr lang="el-GR" sz="2800" dirty="0">
              <a:solidFill>
                <a:srgbClr val="FF0000"/>
              </a:solidFill>
              <a:effectLst/>
              <a:latin typeface="Palatino Linotype" pitchFamily="18" charset="0"/>
            </a:endParaRPr>
          </a:p>
        </p:txBody>
      </p:sp>
      <p:pic>
        <p:nvPicPr>
          <p:cNvPr id="437264" name="Picture 16" descr="img490"/>
          <p:cNvPicPr>
            <a:picLocks noChangeAspect="1" noChangeArrowheads="1"/>
          </p:cNvPicPr>
          <p:nvPr/>
        </p:nvPicPr>
        <p:blipFill>
          <a:blip r:embed="rId13" cstate="print"/>
          <a:srcRect t="4852" b="27997"/>
          <a:stretch>
            <a:fillRect/>
          </a:stretch>
        </p:blipFill>
        <p:spPr bwMode="auto">
          <a:xfrm>
            <a:off x="0" y="2500306"/>
            <a:ext cx="3563938" cy="4024319"/>
          </a:xfrm>
          <a:prstGeom prst="rect">
            <a:avLst/>
          </a:prstGeom>
          <a:noFill/>
        </p:spPr>
      </p:pic>
      <p:grpSp>
        <p:nvGrpSpPr>
          <p:cNvPr id="437295" name="Group 47"/>
          <p:cNvGrpSpPr>
            <a:grpSpLocks/>
          </p:cNvGrpSpPr>
          <p:nvPr/>
        </p:nvGrpSpPr>
        <p:grpSpPr bwMode="auto">
          <a:xfrm>
            <a:off x="15875" y="600075"/>
            <a:ext cx="1027113" cy="1582738"/>
            <a:chOff x="10" y="378"/>
            <a:chExt cx="647" cy="997"/>
          </a:xfrm>
        </p:grpSpPr>
        <p:pic>
          <p:nvPicPr>
            <p:cNvPr id="437258" name="Picture 10" descr="img352"/>
            <p:cNvPicPr>
              <a:picLocks noChangeAspect="1" noChangeArrowheads="1"/>
            </p:cNvPicPr>
            <p:nvPr/>
          </p:nvPicPr>
          <p:blipFill>
            <a:blip r:embed="rId14" cstate="print"/>
            <a:srcRect b="21460"/>
            <a:stretch>
              <a:fillRect/>
            </a:stretch>
          </p:blipFill>
          <p:spPr bwMode="auto">
            <a:xfrm>
              <a:off x="23" y="378"/>
              <a:ext cx="634" cy="997"/>
            </a:xfrm>
            <a:prstGeom prst="rect">
              <a:avLst/>
            </a:prstGeom>
            <a:noFill/>
          </p:spPr>
        </p:pic>
        <p:sp>
          <p:nvSpPr>
            <p:cNvPr id="437268" name="Oval 20"/>
            <p:cNvSpPr>
              <a:spLocks noChangeArrowheads="1"/>
            </p:cNvSpPr>
            <p:nvPr/>
          </p:nvSpPr>
          <p:spPr bwMode="auto">
            <a:xfrm rot="-5122773">
              <a:off x="135" y="295"/>
              <a:ext cx="352" cy="602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grpSp>
        <p:nvGrpSpPr>
          <p:cNvPr id="437298" name="Group 50"/>
          <p:cNvGrpSpPr>
            <a:grpSpLocks/>
          </p:cNvGrpSpPr>
          <p:nvPr/>
        </p:nvGrpSpPr>
        <p:grpSpPr bwMode="auto">
          <a:xfrm>
            <a:off x="3635375" y="600075"/>
            <a:ext cx="1439863" cy="1582738"/>
            <a:chOff x="2290" y="378"/>
            <a:chExt cx="907" cy="997"/>
          </a:xfrm>
        </p:grpSpPr>
        <p:pic>
          <p:nvPicPr>
            <p:cNvPr id="437257" name="Picture 9" descr="img315b"/>
            <p:cNvPicPr>
              <a:picLocks noChangeAspect="1" noChangeArrowheads="1"/>
            </p:cNvPicPr>
            <p:nvPr/>
          </p:nvPicPr>
          <p:blipFill>
            <a:blip r:embed="rId15" cstate="print"/>
            <a:srcRect b="24228"/>
            <a:stretch>
              <a:fillRect/>
            </a:stretch>
          </p:blipFill>
          <p:spPr bwMode="auto">
            <a:xfrm>
              <a:off x="2290" y="378"/>
              <a:ext cx="833" cy="997"/>
            </a:xfrm>
            <a:prstGeom prst="rect">
              <a:avLst/>
            </a:prstGeom>
            <a:noFill/>
          </p:spPr>
        </p:pic>
        <p:sp>
          <p:nvSpPr>
            <p:cNvPr id="437269" name="Oval 21"/>
            <p:cNvSpPr>
              <a:spLocks noChangeArrowheads="1"/>
            </p:cNvSpPr>
            <p:nvPr/>
          </p:nvSpPr>
          <p:spPr bwMode="auto">
            <a:xfrm rot="8210857">
              <a:off x="2324" y="394"/>
              <a:ext cx="873" cy="518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grpSp>
        <p:nvGrpSpPr>
          <p:cNvPr id="437296" name="Group 48"/>
          <p:cNvGrpSpPr>
            <a:grpSpLocks/>
          </p:cNvGrpSpPr>
          <p:nvPr/>
        </p:nvGrpSpPr>
        <p:grpSpPr bwMode="auto">
          <a:xfrm>
            <a:off x="755650" y="598488"/>
            <a:ext cx="1655763" cy="1584325"/>
            <a:chOff x="476" y="377"/>
            <a:chExt cx="1043" cy="998"/>
          </a:xfrm>
        </p:grpSpPr>
        <p:pic>
          <p:nvPicPr>
            <p:cNvPr id="437261" name="Picture 13" descr="19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679" y="377"/>
              <a:ext cx="759" cy="998"/>
            </a:xfrm>
            <a:prstGeom prst="rect">
              <a:avLst/>
            </a:prstGeom>
            <a:noFill/>
          </p:spPr>
        </p:pic>
        <p:sp>
          <p:nvSpPr>
            <p:cNvPr id="437270" name="Oval 22"/>
            <p:cNvSpPr>
              <a:spLocks noChangeArrowheads="1"/>
            </p:cNvSpPr>
            <p:nvPr/>
          </p:nvSpPr>
          <p:spPr bwMode="auto">
            <a:xfrm rot="8210857">
              <a:off x="476" y="464"/>
              <a:ext cx="1043" cy="522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grpSp>
        <p:nvGrpSpPr>
          <p:cNvPr id="437297" name="Group 49"/>
          <p:cNvGrpSpPr>
            <a:grpSpLocks/>
          </p:cNvGrpSpPr>
          <p:nvPr/>
        </p:nvGrpSpPr>
        <p:grpSpPr bwMode="auto">
          <a:xfrm>
            <a:off x="2339975" y="598488"/>
            <a:ext cx="1223963" cy="1584325"/>
            <a:chOff x="1474" y="377"/>
            <a:chExt cx="771" cy="998"/>
          </a:xfrm>
        </p:grpSpPr>
        <p:pic>
          <p:nvPicPr>
            <p:cNvPr id="437260" name="Picture 12" descr="1933 - Χειμάρα, Βουκολικό +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474" y="377"/>
              <a:ext cx="771" cy="998"/>
            </a:xfrm>
            <a:prstGeom prst="rect">
              <a:avLst/>
            </a:prstGeom>
            <a:noFill/>
          </p:spPr>
        </p:pic>
        <p:sp>
          <p:nvSpPr>
            <p:cNvPr id="437271" name="Oval 23"/>
            <p:cNvSpPr>
              <a:spLocks noChangeArrowheads="1"/>
            </p:cNvSpPr>
            <p:nvPr/>
          </p:nvSpPr>
          <p:spPr bwMode="auto">
            <a:xfrm rot="7923848">
              <a:off x="1364" y="633"/>
              <a:ext cx="869" cy="402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grpSp>
        <p:nvGrpSpPr>
          <p:cNvPr id="437301" name="Group 53"/>
          <p:cNvGrpSpPr>
            <a:grpSpLocks/>
          </p:cNvGrpSpPr>
          <p:nvPr/>
        </p:nvGrpSpPr>
        <p:grpSpPr bwMode="auto">
          <a:xfrm>
            <a:off x="8001000" y="522288"/>
            <a:ext cx="1108075" cy="1635125"/>
            <a:chOff x="5040" y="329"/>
            <a:chExt cx="698" cy="1030"/>
          </a:xfrm>
        </p:grpSpPr>
        <p:pic>
          <p:nvPicPr>
            <p:cNvPr id="437263" name="Picture 15" descr="img310a"/>
            <p:cNvPicPr>
              <a:picLocks noChangeAspect="1" noChangeArrowheads="1"/>
            </p:cNvPicPr>
            <p:nvPr/>
          </p:nvPicPr>
          <p:blipFill>
            <a:blip r:embed="rId18" cstate="print"/>
            <a:srcRect t="7953" b="25452"/>
            <a:stretch>
              <a:fillRect/>
            </a:stretch>
          </p:blipFill>
          <p:spPr bwMode="auto">
            <a:xfrm>
              <a:off x="5040" y="366"/>
              <a:ext cx="698" cy="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7251" name="Oval 3"/>
            <p:cNvSpPr>
              <a:spLocks noChangeArrowheads="1"/>
            </p:cNvSpPr>
            <p:nvPr/>
          </p:nvSpPr>
          <p:spPr bwMode="auto">
            <a:xfrm rot="9913991">
              <a:off x="5302" y="329"/>
              <a:ext cx="390" cy="985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grpSp>
        <p:nvGrpSpPr>
          <p:cNvPr id="437299" name="Group 51"/>
          <p:cNvGrpSpPr>
            <a:grpSpLocks/>
          </p:cNvGrpSpPr>
          <p:nvPr/>
        </p:nvGrpSpPr>
        <p:grpSpPr bwMode="auto">
          <a:xfrm>
            <a:off x="5003800" y="565150"/>
            <a:ext cx="1439863" cy="1611313"/>
            <a:chOff x="3152" y="356"/>
            <a:chExt cx="907" cy="1015"/>
          </a:xfrm>
        </p:grpSpPr>
        <p:pic>
          <p:nvPicPr>
            <p:cNvPr id="437262" name="Picture 14" descr="img318"/>
            <p:cNvPicPr>
              <a:picLocks noChangeAspect="1" noChangeArrowheads="1"/>
            </p:cNvPicPr>
            <p:nvPr/>
          </p:nvPicPr>
          <p:blipFill>
            <a:blip r:embed="rId19" cstate="print"/>
            <a:srcRect b="10754"/>
            <a:stretch>
              <a:fillRect/>
            </a:stretch>
          </p:blipFill>
          <p:spPr bwMode="auto">
            <a:xfrm>
              <a:off x="3152" y="382"/>
              <a:ext cx="907" cy="989"/>
            </a:xfrm>
            <a:prstGeom prst="rect">
              <a:avLst/>
            </a:prstGeom>
            <a:noFill/>
          </p:spPr>
        </p:pic>
        <p:sp>
          <p:nvSpPr>
            <p:cNvPr id="437273" name="Oval 25"/>
            <p:cNvSpPr>
              <a:spLocks noChangeArrowheads="1"/>
            </p:cNvSpPr>
            <p:nvPr/>
          </p:nvSpPr>
          <p:spPr bwMode="auto">
            <a:xfrm rot="6465349">
              <a:off x="3427" y="125"/>
              <a:ext cx="399" cy="862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grpSp>
        <p:nvGrpSpPr>
          <p:cNvPr id="437300" name="Group 52"/>
          <p:cNvGrpSpPr>
            <a:grpSpLocks/>
          </p:cNvGrpSpPr>
          <p:nvPr/>
        </p:nvGrpSpPr>
        <p:grpSpPr bwMode="auto">
          <a:xfrm>
            <a:off x="6500813" y="504825"/>
            <a:ext cx="1455737" cy="1766888"/>
            <a:chOff x="4095" y="318"/>
            <a:chExt cx="917" cy="1113"/>
          </a:xfrm>
        </p:grpSpPr>
        <p:pic>
          <p:nvPicPr>
            <p:cNvPr id="437259" name="Picture 11" descr="img360"/>
            <p:cNvPicPr>
              <a:picLocks noChangeAspect="1" noChangeArrowheads="1"/>
            </p:cNvPicPr>
            <p:nvPr/>
          </p:nvPicPr>
          <p:blipFill>
            <a:blip r:embed="rId20" cstate="print"/>
            <a:srcRect b="12181"/>
            <a:stretch>
              <a:fillRect/>
            </a:stretch>
          </p:blipFill>
          <p:spPr bwMode="auto">
            <a:xfrm>
              <a:off x="4095" y="371"/>
              <a:ext cx="917" cy="989"/>
            </a:xfrm>
            <a:prstGeom prst="rect">
              <a:avLst/>
            </a:prstGeom>
            <a:noFill/>
          </p:spPr>
        </p:pic>
        <p:sp>
          <p:nvSpPr>
            <p:cNvPr id="437272" name="Oval 24"/>
            <p:cNvSpPr>
              <a:spLocks noChangeArrowheads="1"/>
            </p:cNvSpPr>
            <p:nvPr/>
          </p:nvSpPr>
          <p:spPr bwMode="auto">
            <a:xfrm rot="7676340">
              <a:off x="3884" y="616"/>
              <a:ext cx="1113" cy="518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sp>
        <p:nvSpPr>
          <p:cNvPr id="35" name="3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36" name="3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47575-B498-45D2-994D-B39A3641F98D}" type="datetime9">
              <a:rPr lang="el-GR" smtClean="0"/>
              <a:pPr/>
              <a:t>3/2/2017 5:07:58 μμ</a:t>
            </a:fld>
            <a:endParaRPr lang="el-GR"/>
          </a:p>
        </p:txBody>
      </p:sp>
      <p:pic>
        <p:nvPicPr>
          <p:cNvPr id="37" name="Δ031α - Σουραύλι Κλίμακα Ε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21" cstate="print"/>
          <a:stretch>
            <a:fillRect/>
          </a:stretch>
        </p:blipFill>
        <p:spPr>
          <a:xfrm>
            <a:off x="25726" y="2214554"/>
            <a:ext cx="304800" cy="304800"/>
          </a:xfrm>
          <a:prstGeom prst="rect">
            <a:avLst/>
          </a:prstGeom>
        </p:spPr>
      </p:pic>
      <p:pic>
        <p:nvPicPr>
          <p:cNvPr id="38" name="Δ031β - Σουραύλι.WAV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21" cstate="print"/>
          <a:stretch>
            <a:fillRect/>
          </a:stretch>
        </p:blipFill>
        <p:spPr>
          <a:xfrm>
            <a:off x="598104" y="2214554"/>
            <a:ext cx="304800" cy="304800"/>
          </a:xfrm>
          <a:prstGeom prst="rect">
            <a:avLst/>
          </a:prstGeom>
        </p:spPr>
      </p:pic>
      <p:pic>
        <p:nvPicPr>
          <p:cNvPr id="39" name="Δ031γ - Σουραύλι.AVI">
            <a:hlinkClick r:id="" action="ppaction://media"/>
          </p:cNvPr>
          <p:cNvPicPr>
            <a:picLocks noRot="1" noChangeAspect="1"/>
          </p:cNvPicPr>
          <p:nvPr>
            <a:videoFile r:link="rId3"/>
          </p:nvPr>
        </p:nvPicPr>
        <p:blipFill>
          <a:blip r:embed="rId22" cstate="print"/>
          <a:stretch>
            <a:fillRect/>
          </a:stretch>
        </p:blipFill>
        <p:spPr>
          <a:xfrm>
            <a:off x="3714744" y="2428892"/>
            <a:ext cx="5429256" cy="4071942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pic>
        <p:nvPicPr>
          <p:cNvPr id="40" name="Δ031δ - Φλογέρα Κλίμακα Ε.WAV">
            <a:hlinkClick r:id="" action="ppaction://media"/>
          </p:cNvPr>
          <p:cNvPicPr>
            <a:picLocks noRot="1" noChangeAspect="1"/>
          </p:cNvPicPr>
          <p:nvPr>
            <a:audioFile r:link="rId4"/>
          </p:nvPr>
        </p:nvPicPr>
        <p:blipFill>
          <a:blip r:embed="rId23" cstate="print"/>
          <a:stretch>
            <a:fillRect/>
          </a:stretch>
        </p:blipFill>
        <p:spPr>
          <a:xfrm>
            <a:off x="1163793" y="2214554"/>
            <a:ext cx="304800" cy="304800"/>
          </a:xfrm>
          <a:prstGeom prst="rect">
            <a:avLst/>
          </a:prstGeom>
        </p:spPr>
      </p:pic>
      <p:pic>
        <p:nvPicPr>
          <p:cNvPr id="41" name="Δ031ε - Φλογέρα - Κουδούνια.WAV">
            <a:hlinkClick r:id="" action="ppaction://media"/>
          </p:cNvPr>
          <p:cNvPicPr>
            <a:picLocks noRot="1" noChangeAspect="1"/>
          </p:cNvPicPr>
          <p:nvPr>
            <a:audioFile r:link="rId5"/>
          </p:nvPr>
        </p:nvPicPr>
        <p:blipFill>
          <a:blip r:embed="rId21" cstate="print"/>
          <a:stretch>
            <a:fillRect/>
          </a:stretch>
        </p:blipFill>
        <p:spPr>
          <a:xfrm>
            <a:off x="1742519" y="2214554"/>
            <a:ext cx="304800" cy="304800"/>
          </a:xfrm>
          <a:prstGeom prst="rect">
            <a:avLst/>
          </a:prstGeom>
        </p:spPr>
      </p:pic>
      <p:pic>
        <p:nvPicPr>
          <p:cNvPr id="42" name="Δ031θ - Φλογέρα.AVI">
            <a:hlinkClick r:id="" action="ppaction://media"/>
          </p:cNvPr>
          <p:cNvPicPr>
            <a:picLocks noRot="1" noChangeAspect="1"/>
          </p:cNvPicPr>
          <p:nvPr>
            <a:videoFile r:link="rId6"/>
          </p:nvPr>
        </p:nvPicPr>
        <p:blipFill>
          <a:blip r:embed="rId24" cstate="print"/>
          <a:stretch>
            <a:fillRect/>
          </a:stretch>
        </p:blipFill>
        <p:spPr>
          <a:xfrm>
            <a:off x="3714776" y="2714620"/>
            <a:ext cx="5429224" cy="4071918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pic>
        <p:nvPicPr>
          <p:cNvPr id="43" name="Δ031ι - Τζαμάρα.AVI">
            <a:hlinkClick r:id="" action="ppaction://media"/>
          </p:cNvPr>
          <p:cNvPicPr>
            <a:picLocks noRot="1" noChangeAspect="1"/>
          </p:cNvPicPr>
          <p:nvPr>
            <a:videoFile r:link="rId7"/>
          </p:nvPr>
        </p:nvPicPr>
        <p:blipFill>
          <a:blip r:embed="rId25" cstate="print"/>
          <a:stretch>
            <a:fillRect/>
          </a:stretch>
        </p:blipFill>
        <p:spPr>
          <a:xfrm>
            <a:off x="3714776" y="3021012"/>
            <a:ext cx="5429287" cy="4071966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pic>
        <p:nvPicPr>
          <p:cNvPr id="44" name="Δ031κ - Καβάλι.AVI">
            <a:hlinkClick r:id="" action="ppaction://media"/>
          </p:cNvPr>
          <p:cNvPicPr>
            <a:picLocks noRot="1" noChangeAspect="1"/>
          </p:cNvPicPr>
          <p:nvPr>
            <a:videoFile r:link="rId8"/>
          </p:nvPr>
        </p:nvPicPr>
        <p:blipFill>
          <a:blip r:embed="rId26" cstate="print"/>
          <a:stretch>
            <a:fillRect/>
          </a:stretch>
        </p:blipFill>
        <p:spPr>
          <a:xfrm>
            <a:off x="3714776" y="3286125"/>
            <a:ext cx="5429288" cy="4071966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pic>
        <p:nvPicPr>
          <p:cNvPr id="45" name="Δ031ζ - Φλογέρα Σκάρος.WAV">
            <a:hlinkClick r:id="" action="ppaction://media"/>
          </p:cNvPr>
          <p:cNvPicPr>
            <a:picLocks noRot="1" noChangeAspect="1"/>
          </p:cNvPicPr>
          <p:nvPr>
            <a:audioFile r:link="rId9"/>
          </p:nvPr>
        </p:nvPicPr>
        <p:blipFill>
          <a:blip r:embed="rId27" cstate="print"/>
          <a:stretch>
            <a:fillRect/>
          </a:stretch>
        </p:blipFill>
        <p:spPr>
          <a:xfrm>
            <a:off x="2314202" y="2214554"/>
            <a:ext cx="304800" cy="304800"/>
          </a:xfrm>
          <a:prstGeom prst="rect">
            <a:avLst/>
          </a:prstGeom>
        </p:spPr>
      </p:pic>
      <p:pic>
        <p:nvPicPr>
          <p:cNvPr id="46" name="Δ031η - Φλογέρα - Σαντούρι.WAV">
            <a:hlinkClick r:id="" action="ppaction://media"/>
          </p:cNvPr>
          <p:cNvPicPr>
            <a:picLocks noRot="1" noChangeAspect="1"/>
          </p:cNvPicPr>
          <p:nvPr>
            <a:audioFile r:link="rId10"/>
          </p:nvPr>
        </p:nvPicPr>
        <p:blipFill>
          <a:blip r:embed="rId28" cstate="print"/>
          <a:stretch>
            <a:fillRect/>
          </a:stretch>
        </p:blipFill>
        <p:spPr>
          <a:xfrm>
            <a:off x="2867195" y="2214554"/>
            <a:ext cx="304800" cy="304800"/>
          </a:xfrm>
          <a:prstGeom prst="rect">
            <a:avLst/>
          </a:prstGeom>
        </p:spPr>
      </p:pic>
      <p:pic>
        <p:nvPicPr>
          <p:cNvPr id="47" name="Δ031ς - Φλογέρα - Κομπανία Μικρασιάτικη +.WAV">
            <a:hlinkClick r:id="" action="ppaction://media"/>
          </p:cNvPr>
          <p:cNvPicPr>
            <a:picLocks noRot="1" noChangeAspect="1"/>
          </p:cNvPicPr>
          <p:nvPr>
            <a:audioFile r:link="rId11"/>
          </p:nvPr>
        </p:nvPicPr>
        <p:blipFill>
          <a:blip r:embed="rId29" cstate="print"/>
          <a:stretch>
            <a:fillRect/>
          </a:stretch>
        </p:blipFill>
        <p:spPr>
          <a:xfrm>
            <a:off x="3441692" y="222743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7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7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7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7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4133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7740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37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7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37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37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1469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19029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87671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38035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41677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37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37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37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37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37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37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37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37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audio>
              <p:cMediaNode>
                <p:cTn id="10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video>
              <p:cMediaNode>
                <p:cTn id="10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video>
            <p:audio>
              <p:cMediaNode>
                <p:cTn id="10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audio>
              <p:cMediaNode>
                <p:cTn id="10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video>
              <p:cMediaNode>
                <p:cTn id="10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video>
            <p:video>
              <p:cMediaNode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video>
            <p:video>
              <p:cMediaNode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4"/>
                </p:tgtEl>
              </p:cMediaNode>
            </p:video>
            <p:audio>
              <p:cMediaNode>
                <p:cTn id="1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  <p:audio>
              <p:cMediaNode>
                <p:cTn id="1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  <p:audio>
              <p:cMediaNode>
                <p:cTn id="1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B44E1DD2-8871-41FB-995C-B33CC80E04A7}" type="slidenum">
              <a:rPr lang="el-GR" sz="1400" b="1"/>
              <a:pPr/>
              <a:t>32</a:t>
            </a:fld>
            <a:endParaRPr lang="el-GR" sz="1400" b="1"/>
          </a:p>
        </p:txBody>
      </p:sp>
      <p:sp>
        <p:nvSpPr>
          <p:cNvPr id="4874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44450"/>
            <a:ext cx="9144000" cy="1439863"/>
          </a:xfrm>
        </p:spPr>
        <p:txBody>
          <a:bodyPr/>
          <a:lstStyle/>
          <a:p>
            <a:r>
              <a:rPr lang="el-GR" sz="6000">
                <a:latin typeface="Palatino Linotype" pitchFamily="18" charset="0"/>
              </a:rPr>
              <a:t>Ἑνότητα Πρώτη</a:t>
            </a:r>
          </a:p>
        </p:txBody>
      </p:sp>
      <p:sp>
        <p:nvSpPr>
          <p:cNvPr id="487427" name="Rectangle 3"/>
          <p:cNvSpPr>
            <a:spLocks noChangeArrowheads="1"/>
          </p:cNvSpPr>
          <p:nvPr/>
        </p:nvSpPr>
        <p:spPr bwMode="auto">
          <a:xfrm>
            <a:off x="-73025" y="1412875"/>
            <a:ext cx="9109075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Μουσικὰ Ὄργανα</a:t>
            </a:r>
            <a:endParaRPr lang="en-US" sz="45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Συγχρόνων (καὶ οἰκείων) μὲ</a:t>
            </a:r>
            <a:r>
              <a:rPr lang="en-US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</a:t>
            </a: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τὸ Θεόφιλο Παραδόσεων</a:t>
            </a:r>
          </a:p>
        </p:txBody>
      </p:sp>
      <p:sp>
        <p:nvSpPr>
          <p:cNvPr id="487428" name="Rectangle 4"/>
          <p:cNvSpPr>
            <a:spLocks noChangeArrowheads="1"/>
          </p:cNvSpPr>
          <p:nvPr/>
        </p:nvSpPr>
        <p:spPr bwMode="auto">
          <a:xfrm>
            <a:off x="107950" y="4149725"/>
            <a:ext cx="84963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135063" lvl="1" indent="-677863"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l-GR" sz="47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Ἑλληνικῆς Παραδόσεως</a:t>
            </a:r>
          </a:p>
          <a:p>
            <a:pPr marL="1135063" lvl="1" indent="-677863"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l-GR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Β</a:t>
            </a:r>
            <a:r>
              <a:rPr lang="en-US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.		</a:t>
            </a:r>
            <a:r>
              <a:rPr lang="el-GR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Πνευστά – Μὲ καλάμι</a:t>
            </a: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9" name="8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EE26A-1035-44D8-BBA2-AE4FE55A1BBD}" type="datetime9">
              <a:rPr lang="el-GR" smtClean="0"/>
              <a:pPr/>
              <a:t>3/2/2017 5:07:58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7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7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7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7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7427" grpId="0" autoUpdateAnimBg="0" rev="1"/>
      <p:bldP spid="487428" grpId="0" autoUpdateAnimBg="0" rev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CF999AE4-0902-45FA-B4A1-4C665845DA38}" type="slidenum">
              <a:rPr lang="el-GR" sz="1400" b="1"/>
              <a:pPr/>
              <a:t>33</a:t>
            </a:fld>
            <a:endParaRPr lang="el-GR" sz="1400" b="1"/>
          </a:p>
        </p:txBody>
      </p:sp>
      <p:sp>
        <p:nvSpPr>
          <p:cNvPr id="41369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4500563" cy="625475"/>
          </a:xfrm>
          <a:noFill/>
          <a:ln/>
        </p:spPr>
        <p:txBody>
          <a:bodyPr/>
          <a:lstStyle/>
          <a:p>
            <a:r>
              <a:rPr lang="el-GR" sz="2800">
                <a:effectLst/>
                <a:latin typeface="Palatino Linotype" pitchFamily="18" charset="0"/>
              </a:rPr>
              <a:t>Ὁ χαιρετισμός τοῦ Μάη</a:t>
            </a:r>
          </a:p>
        </p:txBody>
      </p:sp>
      <p:pic>
        <p:nvPicPr>
          <p:cNvPr id="413700" name="Picture 4" descr="img33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2413" y="852488"/>
            <a:ext cx="8640762" cy="5500687"/>
          </a:xfrm>
          <a:noFill/>
          <a:ln/>
        </p:spPr>
      </p:pic>
      <p:sp>
        <p:nvSpPr>
          <p:cNvPr id="413701" name="Oval 5"/>
          <p:cNvSpPr>
            <a:spLocks noChangeArrowheads="1"/>
          </p:cNvSpPr>
          <p:nvPr/>
        </p:nvSpPr>
        <p:spPr bwMode="auto">
          <a:xfrm rot="8210857">
            <a:off x="211775" y="4497083"/>
            <a:ext cx="876573" cy="1341981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C97AB-8AF4-457A-B516-8DE29F5C5B82}" type="datetime9">
              <a:rPr lang="el-GR" smtClean="0"/>
              <a:pPr/>
              <a:t>3/2/2017 5:07:58 μμ</a:t>
            </a:fld>
            <a:endParaRPr lang="el-GR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4572001" y="0"/>
            <a:ext cx="4572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1950" marR="0" lvl="0" indent="-3619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tabLst/>
              <a:defRPr/>
            </a:pPr>
            <a:r>
              <a:rPr kumimoji="0" lang="el-GR" sz="2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1910 – </a:t>
            </a:r>
            <a:r>
              <a:rPr kumimoji="0" lang="el-GR" sz="26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Λαογραφικὸ</a:t>
            </a:r>
            <a:r>
              <a:rPr kumimoji="0" lang="el-GR" sz="2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 Κέντρο </a:t>
            </a:r>
            <a:r>
              <a:rPr kumimoji="0" lang="el-GR" sz="26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Κίτσου</a:t>
            </a:r>
            <a:r>
              <a:rPr kumimoji="0" lang="el-GR" sz="2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 </a:t>
            </a:r>
            <a:r>
              <a:rPr kumimoji="0" lang="el-GR" sz="26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Μακρῆ</a:t>
            </a:r>
            <a:r>
              <a:rPr kumimoji="0" lang="el-GR" sz="2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, Βόλος.</a:t>
            </a:r>
            <a:endParaRPr kumimoji="0" lang="el-GR" sz="26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Palatino Linotyp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3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3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70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5BD6EA4B-5ED4-4B87-ADB6-75EA57253578}" type="slidenum">
              <a:rPr lang="el-GR" sz="1400" b="1"/>
              <a:pPr/>
              <a:t>34</a:t>
            </a:fld>
            <a:endParaRPr lang="el-GR" sz="1400" b="1"/>
          </a:p>
        </p:txBody>
      </p:sp>
      <p:sp>
        <p:nvSpPr>
          <p:cNvPr id="367618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4643439" y="0"/>
            <a:ext cx="4500562" cy="765175"/>
          </a:xfrm>
        </p:spPr>
        <p:txBody>
          <a:bodyPr/>
          <a:lstStyle/>
          <a:p>
            <a:pPr marL="361950" indent="-361950">
              <a:lnSpc>
                <a:spcPct val="90000"/>
              </a:lnSpc>
            </a:pPr>
            <a:r>
              <a:rPr lang="el-GR" sz="2800" i="1" dirty="0" smtClean="0">
                <a:latin typeface="Palatino Linotype" pitchFamily="18" charset="0"/>
              </a:rPr>
              <a:t>1930  –  </a:t>
            </a:r>
            <a:r>
              <a:rPr lang="el-GR" sz="2800" i="1" dirty="0" err="1">
                <a:latin typeface="Palatino Linotype" pitchFamily="18" charset="0"/>
              </a:rPr>
              <a:t>Ἰδιωτικὴ</a:t>
            </a:r>
            <a:r>
              <a:rPr lang="el-GR" sz="2800" i="1" dirty="0">
                <a:latin typeface="Palatino Linotype" pitchFamily="18" charset="0"/>
              </a:rPr>
              <a:t> </a:t>
            </a:r>
            <a:r>
              <a:rPr lang="el-GR" sz="2800" i="1" dirty="0" smtClean="0">
                <a:latin typeface="Palatino Linotype" pitchFamily="18" charset="0"/>
              </a:rPr>
              <a:t>Συλλογή,</a:t>
            </a:r>
            <a:r>
              <a:rPr lang="el-GR" sz="2800" i="1" dirty="0">
                <a:latin typeface="Palatino Linotype" pitchFamily="18" charset="0"/>
              </a:rPr>
              <a:t> </a:t>
            </a:r>
            <a:r>
              <a:rPr lang="el-GR" sz="2800" i="1" dirty="0" smtClean="0">
                <a:latin typeface="Palatino Linotype" pitchFamily="18" charset="0"/>
              </a:rPr>
              <a:t>Μυτιλήνη</a:t>
            </a: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title"/>
          </p:nvPr>
        </p:nvSpPr>
        <p:spPr>
          <a:xfrm>
            <a:off x="-32" y="857232"/>
            <a:ext cx="2643174" cy="3143272"/>
          </a:xfrm>
          <a:noFill/>
          <a:ln/>
        </p:spPr>
        <p:txBody>
          <a:bodyPr/>
          <a:lstStyle/>
          <a:p>
            <a:r>
              <a:rPr lang="el-GR" sz="2800" dirty="0" err="1" smtClean="0">
                <a:effectLst/>
                <a:latin typeface="Palatino Linotype" pitchFamily="18" charset="0"/>
              </a:rPr>
              <a:t>Πανήγυρις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τῆς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εἰσοδείας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τοῦ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Κονιὰκ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τοῦ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>
                <a:effectLst/>
                <a:latin typeface="Palatino Linotype" pitchFamily="18" charset="0"/>
              </a:rPr>
              <a:t>Ἀνδρέου</a:t>
            </a:r>
            <a:r>
              <a:rPr lang="el-GR" sz="2800" dirty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Καμπᾶ</a:t>
            </a:r>
            <a:r>
              <a:rPr lang="el-GR" sz="2800" dirty="0" smtClean="0">
                <a:effectLst/>
                <a:latin typeface="Palatino Linotype" pitchFamily="18" charset="0"/>
              </a:rPr>
              <a:t/>
            </a:r>
            <a:br>
              <a:rPr lang="el-GR" sz="2800" dirty="0" smtClean="0">
                <a:effectLst/>
                <a:latin typeface="Palatino Linotype" pitchFamily="18" charset="0"/>
              </a:rPr>
            </a:br>
            <a:r>
              <a:rPr lang="el-GR" sz="2800" dirty="0" err="1" smtClean="0">
                <a:effectLst/>
                <a:latin typeface="Palatino Linotype" pitchFamily="18" charset="0"/>
              </a:rPr>
              <a:t>ἐν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Πειραιεῖ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pic>
        <p:nvPicPr>
          <p:cNvPr id="367620" name="Picture 4" descr="img33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86050" y="874713"/>
            <a:ext cx="6264275" cy="5578475"/>
          </a:xfrm>
          <a:noFill/>
          <a:ln/>
        </p:spPr>
      </p:pic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D960-230C-4069-B086-3A556E4B3307}" type="datetime9">
              <a:rPr lang="el-GR" smtClean="0"/>
              <a:pPr/>
              <a:t>3/2/2017 5:07:58 μμ</a:t>
            </a:fld>
            <a:endParaRPr lang="el-GR"/>
          </a:p>
        </p:txBody>
      </p:sp>
      <p:sp>
        <p:nvSpPr>
          <p:cNvPr id="12" name="Oval 5"/>
          <p:cNvSpPr>
            <a:spLocks noChangeArrowheads="1"/>
          </p:cNvSpPr>
          <p:nvPr/>
        </p:nvSpPr>
        <p:spPr bwMode="auto">
          <a:xfrm rot="9264068">
            <a:off x="4921962" y="2152837"/>
            <a:ext cx="1465224" cy="858903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DD2AE4B1-351F-477E-B043-FBB744497020}" type="slidenum">
              <a:rPr lang="el-GR" sz="1400" b="1"/>
              <a:pPr/>
              <a:t>35</a:t>
            </a:fld>
            <a:endParaRPr lang="el-GR" sz="1400" b="1"/>
          </a:p>
        </p:txBody>
      </p:sp>
      <p:pic>
        <p:nvPicPr>
          <p:cNvPr id="450577" name="Picture 17" descr="img512"/>
          <p:cNvPicPr>
            <a:picLocks noChangeAspect="1" noChangeArrowheads="1"/>
          </p:cNvPicPr>
          <p:nvPr/>
        </p:nvPicPr>
        <p:blipFill>
          <a:blip r:embed="rId6" cstate="print"/>
          <a:srcRect l="1416"/>
          <a:stretch>
            <a:fillRect/>
          </a:stretch>
        </p:blipFill>
        <p:spPr bwMode="auto">
          <a:xfrm>
            <a:off x="2339975" y="693738"/>
            <a:ext cx="4125913" cy="5830887"/>
          </a:xfrm>
          <a:prstGeom prst="rect">
            <a:avLst/>
          </a:prstGeom>
          <a:noFill/>
        </p:spPr>
      </p:pic>
      <p:sp>
        <p:nvSpPr>
          <p:cNvPr id="450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44450"/>
            <a:ext cx="5759450" cy="561975"/>
          </a:xfrm>
          <a:noFill/>
          <a:ln/>
        </p:spPr>
        <p:txBody>
          <a:bodyPr/>
          <a:lstStyle/>
          <a:p>
            <a:r>
              <a:rPr lang="el-GR" sz="2800">
                <a:solidFill>
                  <a:srgbClr val="FF0000"/>
                </a:solidFill>
                <a:effectLst/>
                <a:latin typeface="Palatino Linotype" pitchFamily="18" charset="0"/>
              </a:rPr>
              <a:t>Ζουρνάς, Πίπιζα, Καραμούζα</a:t>
            </a:r>
          </a:p>
        </p:txBody>
      </p:sp>
      <p:grpSp>
        <p:nvGrpSpPr>
          <p:cNvPr id="450586" name="Group 26"/>
          <p:cNvGrpSpPr>
            <a:grpSpLocks/>
          </p:cNvGrpSpPr>
          <p:nvPr/>
        </p:nvGrpSpPr>
        <p:grpSpPr bwMode="auto">
          <a:xfrm>
            <a:off x="98425" y="676275"/>
            <a:ext cx="2179638" cy="2979738"/>
            <a:chOff x="62" y="426"/>
            <a:chExt cx="1373" cy="1877"/>
          </a:xfrm>
        </p:grpSpPr>
        <p:pic>
          <p:nvPicPr>
            <p:cNvPr id="450572" name="Picture 12" descr="img335β"/>
            <p:cNvPicPr>
              <a:picLocks noChangeAspect="1" noChangeArrowheads="1"/>
            </p:cNvPicPr>
            <p:nvPr/>
          </p:nvPicPr>
          <p:blipFill>
            <a:blip r:embed="rId7" cstate="print"/>
            <a:srcRect b="14421"/>
            <a:stretch>
              <a:fillRect/>
            </a:stretch>
          </p:blipFill>
          <p:spPr bwMode="auto">
            <a:xfrm>
              <a:off x="158" y="436"/>
              <a:ext cx="1172" cy="186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50564" name="Oval 4"/>
            <p:cNvSpPr>
              <a:spLocks noChangeArrowheads="1"/>
            </p:cNvSpPr>
            <p:nvPr/>
          </p:nvSpPr>
          <p:spPr bwMode="auto">
            <a:xfrm rot="10352627">
              <a:off x="62" y="426"/>
              <a:ext cx="1373" cy="953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grpSp>
        <p:nvGrpSpPr>
          <p:cNvPr id="450587" name="Group 27"/>
          <p:cNvGrpSpPr>
            <a:grpSpLocks/>
          </p:cNvGrpSpPr>
          <p:nvPr/>
        </p:nvGrpSpPr>
        <p:grpSpPr bwMode="auto">
          <a:xfrm>
            <a:off x="179388" y="3789363"/>
            <a:ext cx="1944687" cy="2735262"/>
            <a:chOff x="113" y="2387"/>
            <a:chExt cx="1225" cy="1723"/>
          </a:xfrm>
        </p:grpSpPr>
        <p:pic>
          <p:nvPicPr>
            <p:cNvPr id="450574" name="Picture 14" descr="img338β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60" y="2387"/>
              <a:ext cx="1178" cy="1723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50569" name="Oval 9"/>
            <p:cNvSpPr>
              <a:spLocks noChangeArrowheads="1"/>
            </p:cNvSpPr>
            <p:nvPr/>
          </p:nvSpPr>
          <p:spPr bwMode="auto">
            <a:xfrm rot="10073947">
              <a:off x="113" y="2486"/>
              <a:ext cx="1168" cy="475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pic>
        <p:nvPicPr>
          <p:cNvPr id="450576" name="Picture 16" descr="img50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72000" y="5129213"/>
            <a:ext cx="1852613" cy="137636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450578" name="Picture 18" descr="img514"/>
          <p:cNvPicPr>
            <a:picLocks noChangeAspect="1" noChangeArrowheads="1"/>
          </p:cNvPicPr>
          <p:nvPr/>
        </p:nvPicPr>
        <p:blipFill>
          <a:blip r:embed="rId10" cstate="print"/>
          <a:srcRect t="687" r="2361" b="4115"/>
          <a:stretch>
            <a:fillRect/>
          </a:stretch>
        </p:blipFill>
        <p:spPr bwMode="auto">
          <a:xfrm>
            <a:off x="6732588" y="684213"/>
            <a:ext cx="2144712" cy="2878137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450579" name="Picture 19" descr="img515"/>
          <p:cNvPicPr>
            <a:picLocks noChangeAspect="1" noChangeArrowheads="1"/>
          </p:cNvPicPr>
          <p:nvPr/>
        </p:nvPicPr>
        <p:blipFill>
          <a:blip r:embed="rId11" cstate="print"/>
          <a:srcRect t="6163" r="19308" b="5478"/>
          <a:stretch>
            <a:fillRect/>
          </a:stretch>
        </p:blipFill>
        <p:spPr bwMode="auto">
          <a:xfrm>
            <a:off x="6732588" y="3554413"/>
            <a:ext cx="2146300" cy="2970212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20" name="19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21" name="20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8454A-EA07-487C-AD15-1A260DF426D0}" type="datetime9">
              <a:rPr lang="el-GR" smtClean="0"/>
              <a:pPr/>
              <a:t>3/2/2017 5:07:59 μμ</a:t>
            </a:fld>
            <a:endParaRPr lang="el-GR"/>
          </a:p>
        </p:txBody>
      </p:sp>
      <p:pic>
        <p:nvPicPr>
          <p:cNvPr id="23" name="Δ035α - Ζουρνάς, Ταξίμ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2" cstate="print"/>
          <a:stretch>
            <a:fillRect/>
          </a:stretch>
        </p:blipFill>
        <p:spPr>
          <a:xfrm>
            <a:off x="428596" y="195242"/>
            <a:ext cx="304800" cy="304800"/>
          </a:xfrm>
          <a:prstGeom prst="rect">
            <a:avLst/>
          </a:prstGeom>
        </p:spPr>
      </p:pic>
      <p:pic>
        <p:nvPicPr>
          <p:cNvPr id="28" name="Δ035β - Πίπιζα, Μακρινίτσα μου.WAV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13" cstate="print"/>
          <a:stretch>
            <a:fillRect/>
          </a:stretch>
        </p:blipFill>
        <p:spPr>
          <a:xfrm>
            <a:off x="1214414" y="195242"/>
            <a:ext cx="304800" cy="304800"/>
          </a:xfrm>
          <a:prstGeom prst="rect">
            <a:avLst/>
          </a:prstGeom>
        </p:spPr>
      </p:pic>
      <p:pic>
        <p:nvPicPr>
          <p:cNvPr id="29" name="Δ035γ - Πίπιζα, Μαντηλάτος.WAV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14" cstate="print"/>
          <a:stretch>
            <a:fillRect/>
          </a:stretch>
        </p:blipFill>
        <p:spPr>
          <a:xfrm>
            <a:off x="7929586" y="195242"/>
            <a:ext cx="304800" cy="304800"/>
          </a:xfrm>
          <a:prstGeom prst="rect">
            <a:avLst/>
          </a:prstGeom>
        </p:spPr>
      </p:pic>
      <p:pic>
        <p:nvPicPr>
          <p:cNvPr id="30" name="Δ035δ - Πίπιζα.AVI">
            <a:hlinkClick r:id="" action="ppaction://media"/>
          </p:cNvPr>
          <p:cNvPicPr>
            <a:picLocks noRot="1" noChangeAspect="1"/>
          </p:cNvPicPr>
          <p:nvPr>
            <a:videoFile r:link="rId4"/>
          </p:nvPr>
        </p:nvPicPr>
        <p:blipFill>
          <a:blip r:embed="rId15" cstate="print"/>
          <a:stretch>
            <a:fillRect/>
          </a:stretch>
        </p:blipFill>
        <p:spPr>
          <a:xfrm>
            <a:off x="642910" y="642917"/>
            <a:ext cx="7858180" cy="5893635"/>
          </a:xfrm>
          <a:prstGeom prst="rect">
            <a:avLst/>
          </a:prstGeo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1664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50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0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92028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0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0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1154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50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50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0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50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50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50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5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>
                <p:cTn id="5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>
                <p:cTn id="5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video>
              <p:cMediaNode>
                <p:cTn id="6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9538EF13-DF05-421B-AFAC-0A5511FA221B}" type="slidenum">
              <a:rPr lang="el-GR" sz="1400" b="1"/>
              <a:pPr/>
              <a:t>36</a:t>
            </a:fld>
            <a:endParaRPr lang="el-GR" sz="1400" b="1"/>
          </a:p>
        </p:txBody>
      </p:sp>
      <p:sp>
        <p:nvSpPr>
          <p:cNvPr id="481282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5072066" y="71438"/>
            <a:ext cx="4214842" cy="928670"/>
          </a:xfrm>
        </p:spPr>
        <p:txBody>
          <a:bodyPr/>
          <a:lstStyle/>
          <a:p>
            <a:r>
              <a:rPr lang="el-GR" sz="2800" i="1" dirty="0">
                <a:latin typeface="Palatino Linotype" pitchFamily="18" charset="0"/>
              </a:rPr>
              <a:t>1930 </a:t>
            </a:r>
            <a:r>
              <a:rPr lang="el-GR" sz="2800" i="1" dirty="0" smtClean="0">
                <a:latin typeface="Palatino Linotype" pitchFamily="18" charset="0"/>
              </a:rPr>
              <a:t>- </a:t>
            </a:r>
            <a:r>
              <a:rPr lang="el-GR" sz="2800" i="1" dirty="0" err="1" smtClean="0">
                <a:latin typeface="Palatino Linotype" pitchFamily="18" charset="0"/>
              </a:rPr>
              <a:t>Μουσεῖο</a:t>
            </a:r>
            <a:r>
              <a:rPr lang="el-GR" sz="2800" i="1" dirty="0" smtClean="0">
                <a:latin typeface="Palatino Linotype" pitchFamily="18" charset="0"/>
              </a:rPr>
              <a:t> </a:t>
            </a:r>
            <a:r>
              <a:rPr lang="en-US" sz="2800" i="1" dirty="0" err="1" smtClean="0">
                <a:latin typeface="Palatino Linotype" pitchFamily="18" charset="0"/>
              </a:rPr>
              <a:t>Teriade</a:t>
            </a:r>
            <a:r>
              <a:rPr lang="en-US" sz="2800" i="1" dirty="0" smtClean="0">
                <a:latin typeface="Palatino Linotype" pitchFamily="18" charset="0"/>
              </a:rPr>
              <a:t>, </a:t>
            </a:r>
            <a:r>
              <a:rPr lang="el-GR" sz="2800" i="1" dirty="0" err="1" smtClean="0">
                <a:latin typeface="Palatino Linotype" pitchFamily="18" charset="0"/>
              </a:rPr>
              <a:t>Βαρειὰ</a:t>
            </a:r>
            <a:r>
              <a:rPr lang="el-GR" sz="2800" i="1" dirty="0" smtClean="0">
                <a:latin typeface="Palatino Linotype" pitchFamily="18" charset="0"/>
              </a:rPr>
              <a:t> Μυτιλήνης</a:t>
            </a:r>
            <a:endParaRPr lang="el-GR" sz="2800" i="1" dirty="0">
              <a:latin typeface="Palatino Linotype" pitchFamily="18" charset="0"/>
            </a:endParaRPr>
          </a:p>
        </p:txBody>
      </p:sp>
      <p:sp>
        <p:nvSpPr>
          <p:cNvPr id="48128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2225"/>
            <a:ext cx="5000628" cy="1120759"/>
          </a:xfrm>
          <a:noFill/>
          <a:ln/>
        </p:spPr>
        <p:txBody>
          <a:bodyPr/>
          <a:lstStyle/>
          <a:p>
            <a:pPr algn="l"/>
            <a:r>
              <a:rPr lang="el-GR" sz="2800" dirty="0" smtClean="0">
                <a:effectLst/>
                <a:latin typeface="Palatino Linotype" pitchFamily="18" charset="0"/>
              </a:rPr>
              <a:t>"</a:t>
            </a:r>
            <a:r>
              <a:rPr lang="el-GR" sz="2800" dirty="0" err="1" smtClean="0">
                <a:effectLst/>
                <a:latin typeface="Palatino Linotype" pitchFamily="18" charset="0"/>
              </a:rPr>
              <a:t>Ἁγιασιώτισες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Χορεύοντες</a:t>
            </a:r>
            <a:r>
              <a:rPr lang="el-GR" sz="2800" dirty="0" smtClean="0">
                <a:effectLst/>
                <a:latin typeface="Palatino Linotype" pitchFamily="18" charset="0"/>
              </a:rPr>
              <a:t>"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εἰς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τὴν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Καρύνην</a:t>
            </a:r>
            <a:r>
              <a:rPr lang="el-GR" sz="2800" dirty="0" smtClean="0">
                <a:effectLst/>
                <a:latin typeface="Palatino Linotype" pitchFamily="18" charset="0"/>
              </a:rPr>
              <a:t>.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pic>
        <p:nvPicPr>
          <p:cNvPr id="481284" name="Picture 4" descr="img31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1438" y="1543063"/>
            <a:ext cx="8964612" cy="3743325"/>
          </a:xfrm>
          <a:noFill/>
          <a:ln/>
        </p:spPr>
      </p:pic>
      <p:sp>
        <p:nvSpPr>
          <p:cNvPr id="10" name="9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3" name="Oval 7"/>
          <p:cNvSpPr>
            <a:spLocks noChangeArrowheads="1"/>
          </p:cNvSpPr>
          <p:nvPr/>
        </p:nvSpPr>
        <p:spPr bwMode="auto">
          <a:xfrm rot="10352627">
            <a:off x="118316" y="3168443"/>
            <a:ext cx="2388053" cy="1912517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1" name="10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164BF-20DC-4A2E-9EFE-5F58B5F32F46}" type="datetime9">
              <a:rPr lang="el-GR" smtClean="0"/>
              <a:pPr/>
              <a:t>3/2/2017 5:07:59 μμ</a:t>
            </a:fld>
            <a:endParaRPr lang="el-GR"/>
          </a:p>
        </p:txBody>
      </p:sp>
      <p:pic>
        <p:nvPicPr>
          <p:cNvPr id="481285" name="Picture 5" descr="img316α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714356"/>
            <a:ext cx="6337300" cy="5540375"/>
          </a:xfrm>
          <a:prstGeom prst="rect">
            <a:avLst/>
          </a:prstGeom>
          <a:noFill/>
          <a:ln w="76200" cmpd="tri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2" name="Oval 7"/>
          <p:cNvSpPr>
            <a:spLocks noChangeArrowheads="1"/>
          </p:cNvSpPr>
          <p:nvPr/>
        </p:nvSpPr>
        <p:spPr bwMode="auto">
          <a:xfrm rot="10352627">
            <a:off x="3275013" y="1292225"/>
            <a:ext cx="2593975" cy="2520950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1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1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79DEB5E0-D419-42FC-9AEC-A8A52F39524B}" type="slidenum">
              <a:rPr lang="el-GR" sz="1400" b="1"/>
              <a:pPr/>
              <a:t>37</a:t>
            </a:fld>
            <a:endParaRPr lang="el-GR" sz="1400" b="1"/>
          </a:p>
        </p:txBody>
      </p:sp>
      <p:grpSp>
        <p:nvGrpSpPr>
          <p:cNvPr id="464910" name="Group 14"/>
          <p:cNvGrpSpPr>
            <a:grpSpLocks/>
          </p:cNvGrpSpPr>
          <p:nvPr/>
        </p:nvGrpSpPr>
        <p:grpSpPr bwMode="auto">
          <a:xfrm>
            <a:off x="285720" y="571495"/>
            <a:ext cx="2632075" cy="2143125"/>
            <a:chOff x="204" y="84"/>
            <a:chExt cx="1658" cy="1350"/>
          </a:xfrm>
        </p:grpSpPr>
        <p:pic>
          <p:nvPicPr>
            <p:cNvPr id="464898" name="Picture 2" descr="img316α"/>
            <p:cNvPicPr>
              <a:picLocks noChangeAspect="1" noChangeArrowheads="1"/>
            </p:cNvPicPr>
            <p:nvPr/>
          </p:nvPicPr>
          <p:blipFill>
            <a:blip r:embed="rId12" cstate="print"/>
            <a:srcRect l="27892" t="12265" r="34328" b="49059"/>
            <a:stretch>
              <a:fillRect/>
            </a:stretch>
          </p:blipFill>
          <p:spPr bwMode="auto">
            <a:xfrm>
              <a:off x="208" y="84"/>
              <a:ext cx="1509" cy="1350"/>
            </a:xfrm>
            <a:prstGeom prst="rect">
              <a:avLst/>
            </a:prstGeom>
            <a:noFill/>
            <a:ln w="76200" cmpd="tri">
              <a:solidFill>
                <a:srgbClr val="FF0000"/>
              </a:solidFill>
              <a:miter lim="800000"/>
              <a:headEnd/>
              <a:tailEnd/>
            </a:ln>
          </p:spPr>
        </p:pic>
        <p:sp>
          <p:nvSpPr>
            <p:cNvPr id="464899" name="Oval 3"/>
            <p:cNvSpPr>
              <a:spLocks noChangeArrowheads="1"/>
            </p:cNvSpPr>
            <p:nvPr/>
          </p:nvSpPr>
          <p:spPr bwMode="auto">
            <a:xfrm rot="13061649">
              <a:off x="204" y="232"/>
              <a:ext cx="1658" cy="977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sp>
        <p:nvSpPr>
          <p:cNvPr id="464900" name="Rectangle 4"/>
          <p:cNvSpPr>
            <a:spLocks noChangeArrowheads="1"/>
          </p:cNvSpPr>
          <p:nvPr/>
        </p:nvSpPr>
        <p:spPr bwMode="auto">
          <a:xfrm>
            <a:off x="3492500" y="44450"/>
            <a:ext cx="2160588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l-GR" sz="2800" b="1">
                <a:solidFill>
                  <a:srgbClr val="FF0000"/>
                </a:solidFill>
                <a:latin typeface="Palatino Linotype" pitchFamily="18" charset="0"/>
              </a:rPr>
              <a:t>Κλαρίνο</a:t>
            </a:r>
          </a:p>
        </p:txBody>
      </p:sp>
      <p:grpSp>
        <p:nvGrpSpPr>
          <p:cNvPr id="464911" name="Group 15"/>
          <p:cNvGrpSpPr>
            <a:grpSpLocks/>
          </p:cNvGrpSpPr>
          <p:nvPr/>
        </p:nvGrpSpPr>
        <p:grpSpPr bwMode="auto">
          <a:xfrm>
            <a:off x="2928926" y="1149364"/>
            <a:ext cx="5976938" cy="4279900"/>
            <a:chOff x="1882" y="436"/>
            <a:chExt cx="3765" cy="2696"/>
          </a:xfrm>
        </p:grpSpPr>
        <p:pic>
          <p:nvPicPr>
            <p:cNvPr id="464901" name="Picture 5" descr="Κλαρίνο +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882" y="436"/>
              <a:ext cx="3765" cy="2696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64902" name="Oval 6"/>
            <p:cNvSpPr>
              <a:spLocks noChangeArrowheads="1"/>
            </p:cNvSpPr>
            <p:nvPr/>
          </p:nvSpPr>
          <p:spPr bwMode="auto">
            <a:xfrm rot="13061649">
              <a:off x="4348" y="629"/>
              <a:ext cx="1250" cy="977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sp>
        <p:nvSpPr>
          <p:cNvPr id="17" name="16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8" name="17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4D922-32A9-431A-87CE-E560EFE6938B}" type="datetime9">
              <a:rPr lang="el-GR" smtClean="0"/>
              <a:pPr/>
              <a:t>3/2/2017 5:08:00 μμ</a:t>
            </a:fld>
            <a:endParaRPr lang="el-GR"/>
          </a:p>
        </p:txBody>
      </p:sp>
      <p:pic>
        <p:nvPicPr>
          <p:cNvPr id="20" name="Δ037α - Κλαρίνο, Κλίμακα Ε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4" cstate="print"/>
          <a:stretch>
            <a:fillRect/>
          </a:stretch>
        </p:blipFill>
        <p:spPr>
          <a:xfrm>
            <a:off x="5786446" y="214290"/>
            <a:ext cx="304800" cy="304800"/>
          </a:xfrm>
          <a:prstGeom prst="rect">
            <a:avLst/>
          </a:prstGeom>
        </p:spPr>
      </p:pic>
      <p:pic>
        <p:nvPicPr>
          <p:cNvPr id="21" name="Δ037β - Κλαρίνο, αυτοσχεδιασμός.WAV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15" cstate="print"/>
          <a:stretch>
            <a:fillRect/>
          </a:stretch>
        </p:blipFill>
        <p:spPr>
          <a:xfrm>
            <a:off x="6429388" y="214290"/>
            <a:ext cx="304800" cy="304800"/>
          </a:xfrm>
          <a:prstGeom prst="rect">
            <a:avLst/>
          </a:prstGeom>
        </p:spPr>
      </p:pic>
      <p:pic>
        <p:nvPicPr>
          <p:cNvPr id="22" name="Δ037γ - Κλαρίνο, Καραγκούνα.WAV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16" cstate="print"/>
          <a:stretch>
            <a:fillRect/>
          </a:stretch>
        </p:blipFill>
        <p:spPr>
          <a:xfrm>
            <a:off x="7072330" y="214290"/>
            <a:ext cx="304800" cy="304800"/>
          </a:xfrm>
          <a:prstGeom prst="rect">
            <a:avLst/>
          </a:prstGeom>
        </p:spPr>
      </p:pic>
      <p:pic>
        <p:nvPicPr>
          <p:cNvPr id="24" name="Δ037ε - Κλαρίνο, Έντεκα.WAV">
            <a:hlinkClick r:id="" action="ppaction://media"/>
          </p:cNvPr>
          <p:cNvPicPr>
            <a:picLocks noRot="1" noChangeAspect="1"/>
          </p:cNvPicPr>
          <p:nvPr>
            <a:audioFile r:link="rId4"/>
          </p:nvPr>
        </p:nvPicPr>
        <p:blipFill>
          <a:blip r:embed="rId17" cstate="print"/>
          <a:stretch>
            <a:fillRect/>
          </a:stretch>
        </p:blipFill>
        <p:spPr>
          <a:xfrm>
            <a:off x="8358214" y="214290"/>
            <a:ext cx="304800" cy="304800"/>
          </a:xfrm>
          <a:prstGeom prst="rect">
            <a:avLst/>
          </a:prstGeom>
        </p:spPr>
      </p:pic>
      <p:pic>
        <p:nvPicPr>
          <p:cNvPr id="25" name="Δ037δ - Κλαρίνο, Ηπειρώτικος σκοπός.WAV">
            <a:hlinkClick r:id="" action="ppaction://media"/>
          </p:cNvPr>
          <p:cNvPicPr>
            <a:picLocks noRot="1" noChangeAspect="1"/>
          </p:cNvPicPr>
          <p:nvPr>
            <a:audioFile r:link="rId5"/>
          </p:nvPr>
        </p:nvPicPr>
        <p:blipFill>
          <a:blip r:embed="rId16" cstate="print"/>
          <a:stretch>
            <a:fillRect/>
          </a:stretch>
        </p:blipFill>
        <p:spPr>
          <a:xfrm>
            <a:off x="7715272" y="214290"/>
            <a:ext cx="304800" cy="304800"/>
          </a:xfrm>
          <a:prstGeom prst="rect">
            <a:avLst/>
          </a:prstGeom>
        </p:spPr>
      </p:pic>
      <p:pic>
        <p:nvPicPr>
          <p:cNvPr id="26" name="Δ037ζ - Κλαρίνο, Κλίμακα Ε.AVI">
            <a:hlinkClick r:id="" action="ppaction://media"/>
          </p:cNvPr>
          <p:cNvPicPr>
            <a:picLocks noRot="1" noChangeAspect="1"/>
          </p:cNvPicPr>
          <p:nvPr>
            <a:videoFile r:link="rId6"/>
          </p:nvPr>
        </p:nvPicPr>
        <p:blipFill>
          <a:blip r:embed="rId18" cstate="print"/>
          <a:stretch>
            <a:fillRect/>
          </a:stretch>
        </p:blipFill>
        <p:spPr>
          <a:xfrm>
            <a:off x="857224" y="803653"/>
            <a:ext cx="7500990" cy="5625743"/>
          </a:xfrm>
          <a:prstGeom prst="rect">
            <a:avLst/>
          </a:prstGeom>
        </p:spPr>
      </p:pic>
      <p:pic>
        <p:nvPicPr>
          <p:cNvPr id="19" name="Δ037β2 - Κλαρίνο Solo +.WAV">
            <a:hlinkClick r:id="" action="ppaction://media"/>
          </p:cNvPr>
          <p:cNvPicPr>
            <a:picLocks noRot="1" noChangeAspect="1"/>
          </p:cNvPicPr>
          <p:nvPr>
            <a:audioFile r:link="rId7"/>
          </p:nvPr>
        </p:nvPicPr>
        <p:blipFill>
          <a:blip r:embed="rId19" cstate="print"/>
          <a:stretch>
            <a:fillRect/>
          </a:stretch>
        </p:blipFill>
        <p:spPr>
          <a:xfrm>
            <a:off x="266672" y="3071810"/>
            <a:ext cx="304800" cy="304800"/>
          </a:xfrm>
          <a:prstGeom prst="rect">
            <a:avLst/>
          </a:prstGeom>
        </p:spPr>
      </p:pic>
      <p:pic>
        <p:nvPicPr>
          <p:cNvPr id="23" name="Δ037γ2 - Κλαρίνο - Νταούλι +.WAV">
            <a:hlinkClick r:id="" action="ppaction://media"/>
          </p:cNvPr>
          <p:cNvPicPr>
            <a:picLocks noRot="1" noChangeAspect="1"/>
          </p:cNvPicPr>
          <p:nvPr>
            <a:audioFile r:link="rId8"/>
          </p:nvPr>
        </p:nvPicPr>
        <p:blipFill>
          <a:blip r:embed="rId20" cstate="print"/>
          <a:stretch>
            <a:fillRect/>
          </a:stretch>
        </p:blipFill>
        <p:spPr>
          <a:xfrm>
            <a:off x="266672" y="3571876"/>
            <a:ext cx="304800" cy="304800"/>
          </a:xfrm>
          <a:prstGeom prst="rect">
            <a:avLst/>
          </a:prstGeom>
        </p:spPr>
      </p:pic>
      <p:pic>
        <p:nvPicPr>
          <p:cNvPr id="27" name="Δ037δ2 - Κλαρίνο - Κομπανία Ηπειρώτικη +.WAV">
            <a:hlinkClick r:id="" action="ppaction://media"/>
          </p:cNvPr>
          <p:cNvPicPr>
            <a:picLocks noRot="1" noChangeAspect="1"/>
          </p:cNvPicPr>
          <p:nvPr>
            <a:audioFile r:link="rId9"/>
          </p:nvPr>
        </p:nvPicPr>
        <p:blipFill>
          <a:blip r:embed="rId21" cstate="print"/>
          <a:stretch>
            <a:fillRect/>
          </a:stretch>
        </p:blipFill>
        <p:spPr>
          <a:xfrm>
            <a:off x="266672" y="4071942"/>
            <a:ext cx="304800" cy="304800"/>
          </a:xfrm>
          <a:prstGeom prst="rect">
            <a:avLst/>
          </a:prstGeom>
        </p:spPr>
      </p:pic>
      <p:pic>
        <p:nvPicPr>
          <p:cNvPr id="28" name="Δ037ε2 - Κλαρίνο - Σαντούρι +.WAV">
            <a:hlinkClick r:id="" action="ppaction://media"/>
          </p:cNvPr>
          <p:cNvPicPr>
            <a:picLocks noRot="1" noChangeAspect="1"/>
          </p:cNvPicPr>
          <p:nvPr>
            <a:audioFile r:link="rId10"/>
          </p:nvPr>
        </p:nvPicPr>
        <p:blipFill>
          <a:blip r:embed="rId22" cstate="print"/>
          <a:stretch>
            <a:fillRect/>
          </a:stretch>
        </p:blipFill>
        <p:spPr>
          <a:xfrm>
            <a:off x="266672" y="455296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49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4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737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4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4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5429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95575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7376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6381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4281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35684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24986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43789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5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>
                <p:cTn id="5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>
                <p:cTn id="5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>
                <p:cTn id="5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>
                <p:cTn id="6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video>
              <p:cMediaNode>
                <p:cTn id="6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video>
            <p:audio>
              <p:cMediaNode>
                <p:cTn id="6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>
                <p:cTn id="6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>
                <p:cTn id="6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>
                <p:cTn id="6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E543E13B-61A9-4520-B2CE-B539C1C52E6E}" type="slidenum">
              <a:rPr lang="el-GR" sz="1400" b="1"/>
              <a:pPr/>
              <a:t>38</a:t>
            </a:fld>
            <a:endParaRPr lang="el-GR" sz="1400" b="1"/>
          </a:p>
        </p:txBody>
      </p:sp>
      <p:sp>
        <p:nvSpPr>
          <p:cNvPr id="48845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44450"/>
            <a:ext cx="9144000" cy="1439863"/>
          </a:xfrm>
        </p:spPr>
        <p:txBody>
          <a:bodyPr/>
          <a:lstStyle/>
          <a:p>
            <a:r>
              <a:rPr lang="el-GR" sz="6000">
                <a:latin typeface="Palatino Linotype" pitchFamily="18" charset="0"/>
              </a:rPr>
              <a:t>Ἑνότητα Πρώτη</a:t>
            </a:r>
          </a:p>
        </p:txBody>
      </p:sp>
      <p:sp>
        <p:nvSpPr>
          <p:cNvPr id="488451" name="Rectangle 3"/>
          <p:cNvSpPr>
            <a:spLocks noChangeArrowheads="1"/>
          </p:cNvSpPr>
          <p:nvPr/>
        </p:nvSpPr>
        <p:spPr bwMode="auto">
          <a:xfrm>
            <a:off x="-73025" y="1412875"/>
            <a:ext cx="9109075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Μουσικὰ Ὄργανα</a:t>
            </a:r>
            <a:endParaRPr lang="en-US" sz="45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Συγχρόνων (καὶ οἰκείων) μὲ</a:t>
            </a:r>
            <a:r>
              <a:rPr lang="en-US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</a:t>
            </a: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τὸ Θεόφιλο Παραδόσεων</a:t>
            </a:r>
          </a:p>
        </p:txBody>
      </p:sp>
      <p:sp>
        <p:nvSpPr>
          <p:cNvPr id="488452" name="Rectangle 4"/>
          <p:cNvSpPr>
            <a:spLocks noChangeArrowheads="1"/>
          </p:cNvSpPr>
          <p:nvPr/>
        </p:nvSpPr>
        <p:spPr bwMode="auto">
          <a:xfrm>
            <a:off x="107950" y="4149725"/>
            <a:ext cx="82804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135063" lvl="1" indent="-677863"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l-GR" sz="47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Ἑλληνικῆς Παραδόσεως</a:t>
            </a:r>
          </a:p>
          <a:p>
            <a:pPr marL="1135063" lvl="1" indent="-677863"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l-GR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Β</a:t>
            </a:r>
            <a:r>
              <a:rPr lang="en-US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.		</a:t>
            </a:r>
            <a:r>
              <a:rPr lang="el-GR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Πνευστά – Μὲ ἀσκό</a:t>
            </a: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9" name="8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4A2C0-04D8-43D9-AF57-B395D0DA0D6B}" type="datetime9">
              <a:rPr lang="el-GR" smtClean="0"/>
              <a:pPr/>
              <a:t>3/2/2017 5:08:00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8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8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8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8451" grpId="0" autoUpdateAnimBg="0" rev="1"/>
      <p:bldP spid="488452" grpId="0" autoUpdateAnimBg="0" rev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C97B5E9F-0A95-457F-A746-14A0AF88B8B3}" type="slidenum">
              <a:rPr lang="el-GR" sz="1400" b="1"/>
              <a:pPr/>
              <a:t>39</a:t>
            </a:fld>
            <a:endParaRPr lang="el-GR" sz="1400" b="1"/>
          </a:p>
        </p:txBody>
      </p:sp>
      <p:pic>
        <p:nvPicPr>
          <p:cNvPr id="490500" name="Picture 4" descr="img3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25" y="1522428"/>
            <a:ext cx="5832475" cy="4192588"/>
          </a:xfrm>
          <a:prstGeom prst="rect">
            <a:avLst/>
          </a:prstGeom>
          <a:noFill/>
        </p:spPr>
      </p:pic>
      <p:pic>
        <p:nvPicPr>
          <p:cNvPr id="490501" name="Picture 5" descr="img319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419475" y="2063766"/>
            <a:ext cx="5651500" cy="3633787"/>
          </a:xfrm>
          <a:noFill/>
          <a:ln/>
        </p:spPr>
      </p:pic>
      <p:sp>
        <p:nvSpPr>
          <p:cNvPr id="490502" name="Oval 6"/>
          <p:cNvSpPr>
            <a:spLocks noChangeArrowheads="1"/>
          </p:cNvSpPr>
          <p:nvPr/>
        </p:nvSpPr>
        <p:spPr bwMode="auto">
          <a:xfrm rot="8210857">
            <a:off x="4248400" y="2544909"/>
            <a:ext cx="1635712" cy="1614645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" name="9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1" name="10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727C1-0D0B-4A63-9C3E-64BC64ED6CD7}" type="datetime9">
              <a:rPr lang="el-GR" smtClean="0"/>
              <a:pPr/>
              <a:t>3/2/2017 5:08:01 μμ</a:t>
            </a:fld>
            <a:endParaRPr lang="el-GR"/>
          </a:p>
        </p:txBody>
      </p:sp>
      <p:sp>
        <p:nvSpPr>
          <p:cNvPr id="1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4429125" cy="625475"/>
          </a:xfrm>
          <a:noFill/>
          <a:ln/>
        </p:spPr>
        <p:txBody>
          <a:bodyPr/>
          <a:lstStyle/>
          <a:p>
            <a:r>
              <a:rPr lang="el-GR" sz="2800" dirty="0">
                <a:effectLst/>
                <a:latin typeface="Palatino Linotype" pitchFamily="18" charset="0"/>
              </a:rPr>
              <a:t>Ὁ </a:t>
            </a:r>
            <a:r>
              <a:rPr lang="el-GR" sz="2800" dirty="0" err="1">
                <a:effectLst/>
                <a:latin typeface="Palatino Linotype" pitchFamily="18" charset="0"/>
              </a:rPr>
              <a:t>Χορὸς</a:t>
            </a:r>
            <a:r>
              <a:rPr lang="el-GR" sz="2800" dirty="0">
                <a:effectLst/>
                <a:latin typeface="Palatino Linotype" pitchFamily="18" charset="0"/>
              </a:rPr>
              <a:t> </a:t>
            </a:r>
            <a:r>
              <a:rPr lang="el-GR" sz="2800" dirty="0" err="1">
                <a:effectLst/>
                <a:latin typeface="Palatino Linotype" pitchFamily="18" charset="0"/>
              </a:rPr>
              <a:t>τοῦ</a:t>
            </a:r>
            <a:r>
              <a:rPr lang="el-GR" sz="2800" dirty="0">
                <a:effectLst/>
                <a:latin typeface="Palatino Linotype" pitchFamily="18" charset="0"/>
              </a:rPr>
              <a:t> Ζαλόγγου</a:t>
            </a: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4857752" y="71438"/>
            <a:ext cx="4322761" cy="1071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tabLst/>
              <a:defRPr/>
            </a:pPr>
            <a:r>
              <a:rPr kumimoji="0" lang="el-GR" sz="2800" b="0" i="1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1929 – Μουσεῖο </a:t>
            </a:r>
            <a:r>
              <a:rPr kumimoji="0" lang="en-US" sz="2800" b="0" i="1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Teriade, </a:t>
            </a:r>
            <a:r>
              <a:rPr kumimoji="0" lang="el-GR" sz="2800" b="0" i="1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Βαρειὰ Μυτιλήνης</a:t>
            </a:r>
            <a:endParaRPr kumimoji="0" lang="el-GR" sz="28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Palatino Linotyp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0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0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90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90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050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 dirty="0"/>
              <a:t>Διαφ. </a:t>
            </a:r>
            <a:fld id="{F4F548D7-DFAB-4883-9578-09F38D780C68}" type="slidenum">
              <a:rPr lang="el-GR" sz="1400" b="1"/>
              <a:pPr/>
              <a:t>40</a:t>
            </a:fld>
            <a:endParaRPr lang="el-GR" sz="1400" b="1" dirty="0"/>
          </a:p>
        </p:txBody>
      </p:sp>
      <p:sp>
        <p:nvSpPr>
          <p:cNvPr id="325634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4929190" y="115888"/>
            <a:ext cx="4214842" cy="549275"/>
          </a:xfrm>
        </p:spPr>
        <p:txBody>
          <a:bodyPr/>
          <a:lstStyle/>
          <a:p>
            <a:r>
              <a:rPr lang="el-GR" sz="2800" i="1" dirty="0">
                <a:latin typeface="Palatino Linotype" pitchFamily="18" charset="0"/>
              </a:rPr>
              <a:t>1933 – </a:t>
            </a:r>
            <a:r>
              <a:rPr lang="el-GR" sz="2800" i="1" dirty="0" err="1" smtClean="0">
                <a:latin typeface="Palatino Linotype" pitchFamily="18" charset="0"/>
              </a:rPr>
              <a:t>Μουσεῖο</a:t>
            </a:r>
            <a:r>
              <a:rPr lang="el-GR" sz="2800" i="1" dirty="0" smtClean="0">
                <a:latin typeface="Palatino Linotype" pitchFamily="18" charset="0"/>
              </a:rPr>
              <a:t> </a:t>
            </a:r>
            <a:r>
              <a:rPr lang="en-US" sz="2800" i="1" dirty="0" err="1" smtClean="0">
                <a:latin typeface="Palatino Linotype" pitchFamily="18" charset="0"/>
              </a:rPr>
              <a:t>Teriade</a:t>
            </a:r>
            <a:endParaRPr lang="el-GR" sz="2800" i="1" dirty="0">
              <a:latin typeface="Palatino Linotype" pitchFamily="18" charset="0"/>
            </a:endParaRPr>
          </a:p>
        </p:txBody>
      </p:sp>
      <p:sp>
        <p:nvSpPr>
          <p:cNvPr id="32563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4572000" cy="625475"/>
          </a:xfrm>
          <a:noFill/>
          <a:ln/>
        </p:spPr>
        <p:txBody>
          <a:bodyPr/>
          <a:lstStyle/>
          <a:p>
            <a:r>
              <a:rPr lang="el-GR" sz="2800" dirty="0" smtClean="0">
                <a:effectLst/>
                <a:latin typeface="Palatino Linotype" pitchFamily="18" charset="0"/>
              </a:rPr>
              <a:t>Ὁ Χορός...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εἰς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τὰ</a:t>
            </a:r>
            <a:r>
              <a:rPr lang="el-GR" sz="2800" dirty="0" smtClean="0">
                <a:effectLst/>
                <a:latin typeface="Palatino Linotype" pitchFamily="18" charset="0"/>
              </a:rPr>
              <a:t> Μέγαρα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pic>
        <p:nvPicPr>
          <p:cNvPr id="325636" name="Picture 4" descr="img31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696913"/>
            <a:ext cx="8569325" cy="5526087"/>
          </a:xfrm>
          <a:noFill/>
          <a:ln/>
        </p:spPr>
      </p:pic>
      <p:sp>
        <p:nvSpPr>
          <p:cNvPr id="10" name="9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1" name="10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78CF-42EB-4913-BADF-D1EFCC22803E}" type="datetime9">
              <a:rPr lang="el-GR" smtClean="0"/>
              <a:pPr/>
              <a:t>3/2/2017 5:08:01 μμ</a:t>
            </a:fld>
            <a:endParaRPr lang="el-GR"/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 rot="8210857">
            <a:off x="7389813" y="1196975"/>
            <a:ext cx="1143000" cy="1295400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E29E738A-A84C-47FD-BC88-3D7AF2D96AC1}" type="slidenum">
              <a:rPr lang="el-GR" sz="1400" b="1"/>
              <a:pPr/>
              <a:t>41</a:t>
            </a:fld>
            <a:endParaRPr lang="el-GR" sz="1400" b="1"/>
          </a:p>
        </p:txBody>
      </p:sp>
      <p:grpSp>
        <p:nvGrpSpPr>
          <p:cNvPr id="491530" name="Group 10"/>
          <p:cNvGrpSpPr>
            <a:grpSpLocks/>
          </p:cNvGrpSpPr>
          <p:nvPr/>
        </p:nvGrpSpPr>
        <p:grpSpPr bwMode="auto">
          <a:xfrm>
            <a:off x="323850" y="3500438"/>
            <a:ext cx="2447925" cy="2908300"/>
            <a:chOff x="2426" y="1253"/>
            <a:chExt cx="1504" cy="2013"/>
          </a:xfrm>
        </p:grpSpPr>
        <p:pic>
          <p:nvPicPr>
            <p:cNvPr id="491525" name="Picture 5" descr="img319"/>
            <p:cNvPicPr>
              <a:picLocks noChangeAspect="1" noChangeArrowheads="1"/>
            </p:cNvPicPr>
            <p:nvPr/>
          </p:nvPicPr>
          <p:blipFill>
            <a:blip r:embed="rId7" cstate="print"/>
            <a:srcRect l="16284" t="22498" r="63326" b="29247"/>
            <a:stretch>
              <a:fillRect/>
            </a:stretch>
          </p:blipFill>
          <p:spPr bwMode="auto">
            <a:xfrm>
              <a:off x="2426" y="1253"/>
              <a:ext cx="1323" cy="2013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91526" name="Oval 6"/>
            <p:cNvSpPr>
              <a:spLocks noChangeArrowheads="1"/>
            </p:cNvSpPr>
            <p:nvPr/>
          </p:nvSpPr>
          <p:spPr bwMode="auto">
            <a:xfrm rot="8210857">
              <a:off x="2660" y="1434"/>
              <a:ext cx="1270" cy="866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sp>
        <p:nvSpPr>
          <p:cNvPr id="491529" name="Rectangle 9"/>
          <p:cNvSpPr>
            <a:spLocks noChangeArrowheads="1"/>
          </p:cNvSpPr>
          <p:nvPr/>
        </p:nvSpPr>
        <p:spPr bwMode="auto">
          <a:xfrm>
            <a:off x="2339975" y="0"/>
            <a:ext cx="446405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l-GR" sz="2800" b="1">
                <a:solidFill>
                  <a:srgbClr val="FF0000"/>
                </a:solidFill>
                <a:latin typeface="Palatino Linotype" pitchFamily="18" charset="0"/>
              </a:rPr>
              <a:t>Τσαμπούνα, Γκάϊντα</a:t>
            </a:r>
          </a:p>
        </p:txBody>
      </p:sp>
      <p:grpSp>
        <p:nvGrpSpPr>
          <p:cNvPr id="491531" name="Group 11"/>
          <p:cNvGrpSpPr>
            <a:grpSpLocks/>
          </p:cNvGrpSpPr>
          <p:nvPr/>
        </p:nvGrpSpPr>
        <p:grpSpPr bwMode="auto">
          <a:xfrm>
            <a:off x="323850" y="333375"/>
            <a:ext cx="2157413" cy="2997200"/>
            <a:chOff x="4595" y="818"/>
            <a:chExt cx="730" cy="1257"/>
          </a:xfrm>
        </p:grpSpPr>
        <p:pic>
          <p:nvPicPr>
            <p:cNvPr id="491532" name="Picture 12" descr="img310"/>
            <p:cNvPicPr>
              <a:picLocks noChangeAspect="1" noChangeArrowheads="1"/>
            </p:cNvPicPr>
            <p:nvPr/>
          </p:nvPicPr>
          <p:blipFill>
            <a:blip r:embed="rId8" cstate="print"/>
            <a:srcRect l="81355" t="13251" r="5127" b="53006"/>
            <a:stretch>
              <a:fillRect/>
            </a:stretch>
          </p:blipFill>
          <p:spPr bwMode="auto">
            <a:xfrm>
              <a:off x="4595" y="901"/>
              <a:ext cx="730" cy="1174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491533" name="Oval 13"/>
            <p:cNvSpPr>
              <a:spLocks noChangeArrowheads="1"/>
            </p:cNvSpPr>
            <p:nvPr/>
          </p:nvSpPr>
          <p:spPr bwMode="auto">
            <a:xfrm rot="8210857">
              <a:off x="4700" y="818"/>
              <a:ext cx="584" cy="680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pic>
        <p:nvPicPr>
          <p:cNvPr id="491543" name="Picture 23" descr="img354α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96188" y="1123950"/>
            <a:ext cx="1466850" cy="4537075"/>
          </a:xfrm>
          <a:prstGeom prst="rect">
            <a:avLst/>
          </a:prstGeom>
          <a:noFill/>
        </p:spPr>
      </p:pic>
      <p:pic>
        <p:nvPicPr>
          <p:cNvPr id="491534" name="Picture 14" descr="img5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00338" y="549275"/>
            <a:ext cx="4808537" cy="5910263"/>
          </a:xfrm>
          <a:prstGeom prst="rect">
            <a:avLst/>
          </a:prstGeom>
          <a:noFill/>
        </p:spPr>
      </p:pic>
      <p:sp>
        <p:nvSpPr>
          <p:cNvPr id="18" name="1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9" name="18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20844-6088-4301-B8D8-5E643D7182B0}" type="datetime9">
              <a:rPr lang="el-GR" smtClean="0"/>
              <a:pPr/>
              <a:t>3/2/2017 5:08:01 μμ</a:t>
            </a:fld>
            <a:endParaRPr lang="el-GR"/>
          </a:p>
        </p:txBody>
      </p:sp>
      <p:pic>
        <p:nvPicPr>
          <p:cNvPr id="20" name="Δ041α - Γκάϊντα - Νταούλι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1" cstate="print"/>
          <a:stretch>
            <a:fillRect/>
          </a:stretch>
        </p:blipFill>
        <p:spPr>
          <a:xfrm>
            <a:off x="3124192" y="571480"/>
            <a:ext cx="304800" cy="304800"/>
          </a:xfrm>
          <a:prstGeom prst="rect">
            <a:avLst/>
          </a:prstGeom>
        </p:spPr>
      </p:pic>
      <p:pic>
        <p:nvPicPr>
          <p:cNvPr id="21" name="Δ041β - Γκάϊντα, Παρ 'τονε κόρη μου.WAV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12" cstate="print"/>
          <a:stretch>
            <a:fillRect/>
          </a:stretch>
        </p:blipFill>
        <p:spPr>
          <a:xfrm>
            <a:off x="3857620" y="571480"/>
            <a:ext cx="304800" cy="304800"/>
          </a:xfrm>
          <a:prstGeom prst="rect">
            <a:avLst/>
          </a:prstGeom>
        </p:spPr>
      </p:pic>
      <p:pic>
        <p:nvPicPr>
          <p:cNvPr id="25" name="Δ041γ - Τσαμπούνα.WAV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13" cstate="print"/>
          <a:stretch>
            <a:fillRect/>
          </a:stretch>
        </p:blipFill>
        <p:spPr>
          <a:xfrm>
            <a:off x="7215206" y="3857628"/>
            <a:ext cx="304800" cy="304800"/>
          </a:xfrm>
          <a:prstGeom prst="rect">
            <a:avLst/>
          </a:prstGeom>
        </p:spPr>
      </p:pic>
      <p:pic>
        <p:nvPicPr>
          <p:cNvPr id="26" name="Δ041δ - Τσαμπούνα - Λύρα Καρπάθου.WAV">
            <a:hlinkClick r:id="" action="ppaction://media"/>
          </p:cNvPr>
          <p:cNvPicPr>
            <a:picLocks noRot="1" noChangeAspect="1"/>
          </p:cNvPicPr>
          <p:nvPr>
            <a:audioFile r:link="rId4"/>
          </p:nvPr>
        </p:nvPicPr>
        <p:blipFill>
          <a:blip r:embed="rId14" cstate="print"/>
          <a:stretch>
            <a:fillRect/>
          </a:stretch>
        </p:blipFill>
        <p:spPr>
          <a:xfrm>
            <a:off x="7211500" y="4340761"/>
            <a:ext cx="304800" cy="304800"/>
          </a:xfrm>
          <a:prstGeom prst="rect">
            <a:avLst/>
          </a:prstGeom>
        </p:spPr>
      </p:pic>
      <p:pic>
        <p:nvPicPr>
          <p:cNvPr id="28" name="Δ041ε - Τσαμπούνα +.WAV">
            <a:hlinkClick r:id="" action="ppaction://media"/>
          </p:cNvPr>
          <p:cNvPicPr>
            <a:picLocks noRot="1" noChangeAspect="1"/>
          </p:cNvPicPr>
          <p:nvPr>
            <a:audioFile r:link="rId5"/>
          </p:nvPr>
        </p:nvPicPr>
        <p:blipFill>
          <a:blip r:embed="rId12" cstate="print"/>
          <a:stretch>
            <a:fillRect/>
          </a:stretch>
        </p:blipFill>
        <p:spPr>
          <a:xfrm>
            <a:off x="7215206" y="478632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1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1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1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1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91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4614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468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4759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38890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33264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>
                <p:cTn id="4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>
                <p:cTn id="4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>
                <p:cTn id="4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>
                <p:cTn id="5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0319D761-7E3C-4741-A4E5-5481A55887AA}" type="slidenum">
              <a:rPr lang="el-GR" sz="1400" b="1"/>
              <a:pPr/>
              <a:t>42</a:t>
            </a:fld>
            <a:endParaRPr lang="el-GR" sz="1400" b="1"/>
          </a:p>
        </p:txBody>
      </p:sp>
      <p:sp>
        <p:nvSpPr>
          <p:cNvPr id="3584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44450"/>
            <a:ext cx="9144000" cy="1439863"/>
          </a:xfrm>
        </p:spPr>
        <p:txBody>
          <a:bodyPr/>
          <a:lstStyle/>
          <a:p>
            <a:r>
              <a:rPr lang="el-GR" sz="6000">
                <a:latin typeface="Palatino Linotype" pitchFamily="18" charset="0"/>
              </a:rPr>
              <a:t>Ἑνότητα Πρώτη</a:t>
            </a:r>
          </a:p>
        </p:txBody>
      </p:sp>
      <p:sp>
        <p:nvSpPr>
          <p:cNvPr id="358403" name="Rectangle 3"/>
          <p:cNvSpPr>
            <a:spLocks noChangeArrowheads="1"/>
          </p:cNvSpPr>
          <p:nvPr/>
        </p:nvSpPr>
        <p:spPr bwMode="auto">
          <a:xfrm>
            <a:off x="-73025" y="1412875"/>
            <a:ext cx="9109075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Μουσικὰ Ὄργανα</a:t>
            </a:r>
            <a:endParaRPr lang="en-US" sz="45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Συγχρόνων (καὶ οἰκείων) μὲ</a:t>
            </a:r>
            <a:r>
              <a:rPr lang="en-US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</a:t>
            </a: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τὸ Θεόφιλο Παραδόσεων</a:t>
            </a:r>
          </a:p>
        </p:txBody>
      </p:sp>
      <p:sp>
        <p:nvSpPr>
          <p:cNvPr id="358404" name="Rectangle 4"/>
          <p:cNvSpPr>
            <a:spLocks noChangeArrowheads="1"/>
          </p:cNvSpPr>
          <p:nvPr/>
        </p:nvSpPr>
        <p:spPr bwMode="auto">
          <a:xfrm>
            <a:off x="107950" y="4149725"/>
            <a:ext cx="828040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135063" lvl="1" indent="-677863"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l-GR" sz="47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Ἑλληνικῆς Παραδόσεως</a:t>
            </a:r>
          </a:p>
          <a:p>
            <a:pPr marL="1135063" lvl="1" indent="-677863"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l-GR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Γ</a:t>
            </a:r>
            <a:r>
              <a:rPr lang="en-US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.</a:t>
            </a:r>
            <a:r>
              <a:rPr lang="el-GR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 Ἔγχορδα - Λαουτοειδή</a:t>
            </a: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9" name="8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59FD9-D601-40EE-BA4B-86EA7D2481C3}" type="datetime9">
              <a:rPr lang="el-GR" smtClean="0"/>
              <a:pPr/>
              <a:t>3/2/2017 5:08:02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03" grpId="0" autoUpdateAnimBg="0" rev="1"/>
      <p:bldP spid="358404" grpId="0" autoUpdateAnimBg="0" rev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28BC34B1-4486-40D3-A92D-AF1E8DC15312}" type="slidenum">
              <a:rPr lang="el-GR" sz="1400" b="1"/>
              <a:pPr/>
              <a:t>43</a:t>
            </a:fld>
            <a:endParaRPr lang="el-GR" sz="1400" b="1"/>
          </a:p>
        </p:txBody>
      </p:sp>
      <p:sp>
        <p:nvSpPr>
          <p:cNvPr id="439298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6929454" y="142875"/>
            <a:ext cx="2214546" cy="2285993"/>
          </a:xfrm>
        </p:spPr>
        <p:txBody>
          <a:bodyPr/>
          <a:lstStyle/>
          <a:p>
            <a:r>
              <a:rPr lang="el-GR" sz="2800" i="1" dirty="0" smtClean="0">
                <a:latin typeface="Palatino Linotype" pitchFamily="18" charset="0"/>
              </a:rPr>
              <a:t>1910 </a:t>
            </a:r>
            <a:r>
              <a:rPr lang="el-GR" sz="2800" i="1" dirty="0">
                <a:latin typeface="Palatino Linotype" pitchFamily="18" charset="0"/>
              </a:rPr>
              <a:t> </a:t>
            </a:r>
            <a:r>
              <a:rPr lang="el-GR" sz="2800" i="1" dirty="0" smtClean="0">
                <a:latin typeface="Palatino Linotype" pitchFamily="18" charset="0"/>
              </a:rPr>
              <a:t>- </a:t>
            </a:r>
            <a:r>
              <a:rPr lang="el-GR" sz="2800" i="1" dirty="0" err="1" smtClean="0">
                <a:latin typeface="Palatino Linotype" pitchFamily="18" charset="0"/>
              </a:rPr>
              <a:t>Μουσεῖο</a:t>
            </a:r>
            <a:r>
              <a:rPr lang="el-GR" sz="2800" i="1" dirty="0" smtClean="0">
                <a:latin typeface="Palatino Linotype" pitchFamily="18" charset="0"/>
              </a:rPr>
              <a:t> </a:t>
            </a:r>
            <a:r>
              <a:rPr lang="el-GR" sz="2800" i="1" dirty="0" err="1" smtClean="0">
                <a:latin typeface="Palatino Linotype" pitchFamily="18" charset="0"/>
              </a:rPr>
              <a:t>Κοντοῦ</a:t>
            </a:r>
            <a:r>
              <a:rPr lang="en-US" sz="2800" i="1" dirty="0" smtClean="0">
                <a:latin typeface="Palatino Linotype" pitchFamily="18" charset="0"/>
              </a:rPr>
              <a:t>, </a:t>
            </a:r>
            <a:r>
              <a:rPr lang="el-GR" sz="2800" i="1" dirty="0" err="1" smtClean="0">
                <a:latin typeface="Palatino Linotype" pitchFamily="18" charset="0"/>
              </a:rPr>
              <a:t>Ἀνακασιὰ</a:t>
            </a:r>
            <a:r>
              <a:rPr lang="el-GR" sz="2800" i="1" dirty="0" smtClean="0">
                <a:latin typeface="Palatino Linotype" pitchFamily="18" charset="0"/>
              </a:rPr>
              <a:t> Βόλου</a:t>
            </a:r>
            <a:endParaRPr lang="en-US" sz="2800" i="1" dirty="0" smtClean="0">
              <a:latin typeface="Palatino Linotype" pitchFamily="18" charset="0"/>
            </a:endParaRPr>
          </a:p>
        </p:txBody>
      </p:sp>
      <p:sp>
        <p:nvSpPr>
          <p:cNvPr id="43929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71414"/>
            <a:ext cx="2357422" cy="3884616"/>
          </a:xfrm>
          <a:noFill/>
          <a:ln/>
        </p:spPr>
        <p:txBody>
          <a:bodyPr/>
          <a:lstStyle/>
          <a:p>
            <a:pPr algn="l"/>
            <a:r>
              <a:rPr lang="el-GR" sz="2700" dirty="0" smtClean="0">
                <a:effectLst/>
                <a:latin typeface="Palatino Linotype" pitchFamily="18" charset="0"/>
              </a:rPr>
              <a:t>Ὁ Ρήγας </a:t>
            </a:r>
            <a:r>
              <a:rPr lang="el-GR" sz="2700" dirty="0" err="1" smtClean="0">
                <a:effectLst/>
                <a:latin typeface="Palatino Linotype" pitchFamily="18" charset="0"/>
              </a:rPr>
              <a:t>Φεραῖος</a:t>
            </a:r>
            <a:r>
              <a:rPr lang="el-GR" sz="2700" dirty="0" smtClean="0">
                <a:effectLst/>
                <a:latin typeface="Palatino Linotype" pitchFamily="18" charset="0"/>
              </a:rPr>
              <a:t> </a:t>
            </a:r>
            <a:r>
              <a:rPr lang="el-GR" sz="2700" dirty="0" err="1" smtClean="0">
                <a:effectLst/>
                <a:latin typeface="Palatino Linotype" pitchFamily="18" charset="0"/>
              </a:rPr>
              <a:t>ἐξάπτει</a:t>
            </a:r>
            <a:r>
              <a:rPr lang="el-GR" sz="2700" dirty="0" smtClean="0">
                <a:effectLst/>
                <a:latin typeface="Palatino Linotype" pitchFamily="18" charset="0"/>
              </a:rPr>
              <a:t/>
            </a:r>
            <a:br>
              <a:rPr lang="el-GR" sz="2700" dirty="0" smtClean="0">
                <a:effectLst/>
                <a:latin typeface="Palatino Linotype" pitchFamily="18" charset="0"/>
              </a:rPr>
            </a:br>
            <a:r>
              <a:rPr lang="el-GR" sz="2700" dirty="0" err="1" smtClean="0">
                <a:effectLst/>
                <a:latin typeface="Palatino Linotype" pitchFamily="18" charset="0"/>
              </a:rPr>
              <a:t>τὸν</a:t>
            </a:r>
            <a:r>
              <a:rPr lang="el-GR" sz="2700" dirty="0" smtClean="0">
                <a:effectLst/>
                <a:latin typeface="Palatino Linotype" pitchFamily="18" charset="0"/>
              </a:rPr>
              <a:t> </a:t>
            </a:r>
            <a:r>
              <a:rPr lang="el-GR" sz="2700" dirty="0" err="1" smtClean="0">
                <a:effectLst/>
                <a:latin typeface="Palatino Linotype" pitchFamily="18" charset="0"/>
              </a:rPr>
              <a:t>ὑπὲρ</a:t>
            </a:r>
            <a:r>
              <a:rPr lang="el-GR" sz="2700" dirty="0" smtClean="0">
                <a:effectLst/>
                <a:latin typeface="Palatino Linotype" pitchFamily="18" charset="0"/>
              </a:rPr>
              <a:t> </a:t>
            </a:r>
            <a:r>
              <a:rPr lang="el-GR" sz="2700" dirty="0" err="1" smtClean="0">
                <a:effectLst/>
                <a:latin typeface="Palatino Linotype" pitchFamily="18" charset="0"/>
              </a:rPr>
              <a:t>τῆς</a:t>
            </a:r>
            <a:r>
              <a:rPr lang="el-GR" sz="2700" dirty="0" smtClean="0">
                <a:effectLst/>
                <a:latin typeface="Palatino Linotype" pitchFamily="18" charset="0"/>
              </a:rPr>
              <a:t> </a:t>
            </a:r>
            <a:r>
              <a:rPr lang="el-GR" sz="2700" dirty="0" err="1" smtClean="0">
                <a:effectLst/>
                <a:latin typeface="Palatino Linotype" pitchFamily="18" charset="0"/>
              </a:rPr>
              <a:t>ἐλευθερίας</a:t>
            </a:r>
            <a:r>
              <a:rPr lang="el-GR" sz="2700" dirty="0" smtClean="0">
                <a:effectLst/>
                <a:latin typeface="Palatino Linotype" pitchFamily="18" charset="0"/>
              </a:rPr>
              <a:t/>
            </a:r>
            <a:br>
              <a:rPr lang="el-GR" sz="2700" dirty="0" smtClean="0">
                <a:effectLst/>
                <a:latin typeface="Palatino Linotype" pitchFamily="18" charset="0"/>
              </a:rPr>
            </a:br>
            <a:r>
              <a:rPr lang="el-GR" sz="2700" dirty="0" err="1" smtClean="0">
                <a:effectLst/>
                <a:latin typeface="Palatino Linotype" pitchFamily="18" charset="0"/>
              </a:rPr>
              <a:t>τῆς</a:t>
            </a:r>
            <a:r>
              <a:rPr lang="el-GR" sz="2700" dirty="0" smtClean="0">
                <a:effectLst/>
                <a:latin typeface="Palatino Linotype" pitchFamily="18" charset="0"/>
              </a:rPr>
              <a:t> </a:t>
            </a:r>
            <a:r>
              <a:rPr lang="el-GR" sz="2700" dirty="0" err="1" smtClean="0">
                <a:effectLst/>
                <a:latin typeface="Palatino Linotype" pitchFamily="18" charset="0"/>
              </a:rPr>
              <a:t>Ἑλλάδος</a:t>
            </a:r>
            <a:r>
              <a:rPr lang="el-GR" sz="2700" dirty="0" smtClean="0">
                <a:effectLst/>
                <a:latin typeface="Palatino Linotype" pitchFamily="18" charset="0"/>
              </a:rPr>
              <a:t> </a:t>
            </a:r>
            <a:r>
              <a:rPr lang="el-GR" sz="2700" dirty="0" err="1" smtClean="0">
                <a:effectLst/>
                <a:latin typeface="Palatino Linotype" pitchFamily="18" charset="0"/>
              </a:rPr>
              <a:t>πρὸς</a:t>
            </a:r>
            <a:r>
              <a:rPr lang="el-GR" sz="2700" dirty="0" smtClean="0">
                <a:effectLst/>
                <a:latin typeface="Palatino Linotype" pitchFamily="18" charset="0"/>
              </a:rPr>
              <a:t> </a:t>
            </a:r>
            <a:r>
              <a:rPr lang="el-GR" sz="2700" dirty="0" err="1" smtClean="0">
                <a:effectLst/>
                <a:latin typeface="Palatino Linotype" pitchFamily="18" charset="0"/>
              </a:rPr>
              <a:t>τοὺς</a:t>
            </a:r>
            <a:r>
              <a:rPr lang="el-GR" sz="2700" dirty="0" smtClean="0">
                <a:effectLst/>
                <a:latin typeface="Palatino Linotype" pitchFamily="18" charset="0"/>
              </a:rPr>
              <a:t> </a:t>
            </a:r>
            <a:r>
              <a:rPr lang="el-GR" sz="2700" dirty="0" err="1" smtClean="0">
                <a:effectLst/>
                <a:latin typeface="Palatino Linotype" pitchFamily="18" charset="0"/>
              </a:rPr>
              <a:t>Ἕλληνας</a:t>
            </a:r>
            <a:r>
              <a:rPr lang="el-GR" sz="2700" dirty="0" smtClean="0">
                <a:effectLst/>
                <a:latin typeface="Palatino Linotype" pitchFamily="18" charset="0"/>
              </a:rPr>
              <a:t> </a:t>
            </a:r>
            <a:r>
              <a:rPr lang="el-GR" sz="2700" dirty="0" err="1" smtClean="0">
                <a:effectLst/>
                <a:latin typeface="Palatino Linotype" pitchFamily="18" charset="0"/>
              </a:rPr>
              <a:t>ἔρωτα</a:t>
            </a:r>
            <a:endParaRPr lang="el-GR" sz="2700" dirty="0">
              <a:effectLst/>
              <a:latin typeface="Palatino Linotype" pitchFamily="18" charset="0"/>
            </a:endParaRPr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0BBC6-4845-46D4-8979-EA4DDF6A9B2A}" type="datetime9">
              <a:rPr lang="el-GR" smtClean="0"/>
              <a:pPr/>
              <a:t>3/2/2017 5:08:02 μμ</a:t>
            </a:fld>
            <a:endParaRPr lang="el-GR"/>
          </a:p>
        </p:txBody>
      </p:sp>
      <p:pic>
        <p:nvPicPr>
          <p:cNvPr id="13" name="12 - Θέση περιεχομένου" descr="Ρήγας Φερραίος +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714612" y="100214"/>
            <a:ext cx="4071966" cy="6329182"/>
          </a:xfrm>
        </p:spPr>
      </p:pic>
      <p:sp>
        <p:nvSpPr>
          <p:cNvPr id="14" name="Oval 9"/>
          <p:cNvSpPr>
            <a:spLocks noChangeArrowheads="1"/>
          </p:cNvSpPr>
          <p:nvPr/>
        </p:nvSpPr>
        <p:spPr bwMode="auto">
          <a:xfrm rot="9912956">
            <a:off x="4477987" y="2488182"/>
            <a:ext cx="2282349" cy="1061688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9D0AC42C-D958-46E8-BA78-CA7656CE11E3}" type="slidenum">
              <a:rPr lang="el-GR" sz="1400" b="1"/>
              <a:pPr/>
              <a:t>44</a:t>
            </a:fld>
            <a:endParaRPr lang="el-GR" sz="1400" b="1"/>
          </a:p>
        </p:txBody>
      </p:sp>
      <p:sp>
        <p:nvSpPr>
          <p:cNvPr id="368642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6084888" y="214290"/>
            <a:ext cx="3059112" cy="765175"/>
          </a:xfrm>
        </p:spPr>
        <p:txBody>
          <a:bodyPr/>
          <a:lstStyle/>
          <a:p>
            <a:pPr marL="357188" indent="-357188">
              <a:lnSpc>
                <a:spcPct val="90000"/>
              </a:lnSpc>
            </a:pPr>
            <a:r>
              <a:rPr lang="el-GR" sz="2400" i="1" dirty="0">
                <a:latin typeface="Palatino Linotype" pitchFamily="18" charset="0"/>
              </a:rPr>
              <a:t>1905 –  </a:t>
            </a:r>
            <a:r>
              <a:rPr lang="el-GR" sz="2400" i="1" dirty="0" err="1">
                <a:latin typeface="Palatino Linotype" pitchFamily="18" charset="0"/>
              </a:rPr>
              <a:t>Ἰδιωτικὴ</a:t>
            </a:r>
            <a:r>
              <a:rPr lang="el-GR" sz="2400" i="1" dirty="0">
                <a:latin typeface="Palatino Linotype" pitchFamily="18" charset="0"/>
              </a:rPr>
              <a:t> Συλλογή</a:t>
            </a:r>
          </a:p>
        </p:txBody>
      </p:sp>
      <p:sp>
        <p:nvSpPr>
          <p:cNvPr id="36864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6156325" cy="625475"/>
          </a:xfrm>
          <a:noFill/>
          <a:ln/>
        </p:spPr>
        <p:txBody>
          <a:bodyPr/>
          <a:lstStyle/>
          <a:p>
            <a:r>
              <a:rPr lang="el-GR" sz="2800">
                <a:effectLst/>
                <a:latin typeface="Palatino Linotype" pitchFamily="18" charset="0"/>
              </a:rPr>
              <a:t>Ὁ ἀτρώμητος Κατσαντώνης</a:t>
            </a:r>
          </a:p>
        </p:txBody>
      </p:sp>
      <p:pic>
        <p:nvPicPr>
          <p:cNvPr id="368644" name="Picture 4" descr="img349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187700" y="692150"/>
            <a:ext cx="2536825" cy="5761038"/>
          </a:xfrm>
          <a:noFill/>
          <a:ln/>
        </p:spPr>
      </p:pic>
      <p:sp>
        <p:nvSpPr>
          <p:cNvPr id="368645" name="Oval 5"/>
          <p:cNvSpPr>
            <a:spLocks noChangeArrowheads="1"/>
          </p:cNvSpPr>
          <p:nvPr/>
        </p:nvSpPr>
        <p:spPr bwMode="auto">
          <a:xfrm rot="13061649">
            <a:off x="4356100" y="1916113"/>
            <a:ext cx="1225550" cy="2127250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F07E9-EEE0-47F4-9302-6F9AA86C2FA3}" type="datetime9">
              <a:rPr lang="el-GR" smtClean="0"/>
              <a:pPr/>
              <a:t>3/2/2017 5:08:02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4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9D0AC42C-D958-46E8-BA78-CA7656CE11E3}" type="slidenum">
              <a:rPr lang="el-GR" sz="1400" b="1"/>
              <a:pPr/>
              <a:t>45</a:t>
            </a:fld>
            <a:endParaRPr lang="el-GR" sz="1400" b="1"/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F07E9-EEE0-47F4-9302-6F9AA86C2FA3}" type="datetime9">
              <a:rPr lang="el-GR" smtClean="0"/>
              <a:pPr/>
              <a:t>3/2/2017 5:08:02 μμ</a:t>
            </a:fld>
            <a:endParaRPr lang="el-GR"/>
          </a:p>
        </p:txBody>
      </p:sp>
      <p:pic>
        <p:nvPicPr>
          <p:cNvPr id="17" name="16 - Θέση περιεχομένου" descr="PICT002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1099" t="2930" b="7692"/>
          <a:stretch>
            <a:fillRect/>
          </a:stretch>
        </p:blipFill>
        <p:spPr>
          <a:xfrm>
            <a:off x="714347" y="1071546"/>
            <a:ext cx="7905025" cy="5357850"/>
          </a:xfrm>
        </p:spPr>
      </p:pic>
      <p:sp>
        <p:nvSpPr>
          <p:cNvPr id="11" name="Oval 5"/>
          <p:cNvSpPr>
            <a:spLocks noChangeArrowheads="1"/>
          </p:cNvSpPr>
          <p:nvPr/>
        </p:nvSpPr>
        <p:spPr bwMode="auto">
          <a:xfrm rot="7768279">
            <a:off x="1906189" y="3751449"/>
            <a:ext cx="2879725" cy="1915342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0" name="Rectangle 10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4787900" cy="765175"/>
          </a:xfrm>
          <a:noFill/>
          <a:ln/>
        </p:spPr>
        <p:txBody>
          <a:bodyPr/>
          <a:lstStyle/>
          <a:p>
            <a:r>
              <a:rPr lang="el-GR" sz="2800">
                <a:effectLst/>
                <a:latin typeface="Palatino Linotype" pitchFamily="18" charset="0"/>
              </a:rPr>
              <a:t>Ὁ Κατσαντώνης</a:t>
            </a:r>
            <a:br>
              <a:rPr lang="el-GR" sz="2800">
                <a:effectLst/>
                <a:latin typeface="Palatino Linotype" pitchFamily="18" charset="0"/>
              </a:rPr>
            </a:br>
            <a:r>
              <a:rPr lang="el-GR" sz="2800">
                <a:effectLst/>
                <a:latin typeface="Palatino Linotype" pitchFamily="18" charset="0"/>
              </a:rPr>
              <a:t>εἰς τὰ Τζουμέρκα</a:t>
            </a:r>
          </a:p>
        </p:txBody>
      </p:sp>
      <p:sp>
        <p:nvSpPr>
          <p:cNvPr id="21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5072066" y="0"/>
            <a:ext cx="4071935" cy="908050"/>
          </a:xfrm>
        </p:spPr>
        <p:txBody>
          <a:bodyPr/>
          <a:lstStyle/>
          <a:p>
            <a:pPr marL="363538" indent="-363538"/>
            <a:r>
              <a:rPr lang="el-GR" sz="2600" i="1" dirty="0" smtClean="0">
                <a:latin typeface="Palatino Linotype" pitchFamily="18" charset="0"/>
              </a:rPr>
              <a:t>19?? - </a:t>
            </a:r>
            <a:r>
              <a:rPr lang="el-GR" sz="2600" i="1" dirty="0" err="1" smtClean="0">
                <a:latin typeface="Palatino Linotype" pitchFamily="18" charset="0"/>
              </a:rPr>
              <a:t>Μουσεῖο</a:t>
            </a:r>
            <a:r>
              <a:rPr lang="el-GR" sz="2600" i="1" dirty="0" smtClean="0">
                <a:latin typeface="Palatino Linotype" pitchFamily="18" charset="0"/>
              </a:rPr>
              <a:t> </a:t>
            </a:r>
            <a:r>
              <a:rPr lang="el-GR" sz="2600" i="1" dirty="0" err="1" smtClean="0">
                <a:latin typeface="Palatino Linotype" pitchFamily="18" charset="0"/>
              </a:rPr>
              <a:t>Κοντοῦ</a:t>
            </a:r>
            <a:r>
              <a:rPr lang="en-US" sz="2600" i="1" dirty="0" smtClean="0">
                <a:latin typeface="Palatino Linotype" pitchFamily="18" charset="0"/>
              </a:rPr>
              <a:t>, </a:t>
            </a:r>
            <a:r>
              <a:rPr lang="el-GR" sz="2600" i="1" dirty="0" err="1" smtClean="0">
                <a:latin typeface="Palatino Linotype" pitchFamily="18" charset="0"/>
              </a:rPr>
              <a:t>Ἀνακασιὰ</a:t>
            </a:r>
            <a:r>
              <a:rPr lang="el-GR" sz="2600" i="1" dirty="0" smtClean="0">
                <a:latin typeface="Palatino Linotype" pitchFamily="18" charset="0"/>
              </a:rPr>
              <a:t> Βόλου</a:t>
            </a:r>
            <a:endParaRPr lang="en-US" sz="2600" i="1" dirty="0" smtClean="0">
              <a:latin typeface="Palatino Linotype" pitchFamily="18" charset="0"/>
            </a:endParaRPr>
          </a:p>
          <a:p>
            <a:pPr marL="363538" indent="-363538"/>
            <a:endParaRPr lang="el-GR" sz="2400" i="1" dirty="0">
              <a:latin typeface="Palatino Linotype" pitchFamily="18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9D0AC42C-D958-46E8-BA78-CA7656CE11E3}" type="slidenum">
              <a:rPr lang="el-GR" sz="1400" b="1"/>
              <a:pPr/>
              <a:t>46</a:t>
            </a:fld>
            <a:endParaRPr lang="el-GR" sz="1400" b="1"/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F07E9-EEE0-47F4-9302-6F9AA86C2FA3}" type="datetime9">
              <a:rPr lang="el-GR" smtClean="0"/>
              <a:pPr/>
              <a:t>3/2/2017 5:08:03 μμ</a:t>
            </a:fld>
            <a:endParaRPr lang="el-GR"/>
          </a:p>
        </p:txBody>
      </p:sp>
      <p:sp>
        <p:nvSpPr>
          <p:cNvPr id="20" name="Rectangle 10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3571868" cy="765175"/>
          </a:xfrm>
          <a:noFill/>
          <a:ln/>
        </p:spPr>
        <p:txBody>
          <a:bodyPr/>
          <a:lstStyle/>
          <a:p>
            <a:r>
              <a:rPr lang="el-GR" sz="2800" dirty="0">
                <a:effectLst/>
                <a:latin typeface="Palatino Linotype" pitchFamily="18" charset="0"/>
              </a:rPr>
              <a:t>Ὁ Κατσαντώνης</a:t>
            </a:r>
            <a:br>
              <a:rPr lang="el-GR" sz="2800" dirty="0">
                <a:effectLst/>
                <a:latin typeface="Palatino Linotype" pitchFamily="18" charset="0"/>
              </a:rPr>
            </a:br>
            <a:r>
              <a:rPr lang="el-GR" sz="2800" dirty="0" err="1">
                <a:effectLst/>
                <a:latin typeface="Palatino Linotype" pitchFamily="18" charset="0"/>
              </a:rPr>
              <a:t>εἰς</a:t>
            </a:r>
            <a:r>
              <a:rPr lang="el-GR" sz="2800" dirty="0">
                <a:effectLst/>
                <a:latin typeface="Palatino Linotype" pitchFamily="18" charset="0"/>
              </a:rPr>
              <a:t> </a:t>
            </a:r>
            <a:r>
              <a:rPr lang="el-GR" sz="2800" dirty="0" err="1">
                <a:effectLst/>
                <a:latin typeface="Palatino Linotype" pitchFamily="18" charset="0"/>
              </a:rPr>
              <a:t>τὰ</a:t>
            </a:r>
            <a:r>
              <a:rPr lang="el-GR" sz="2800" dirty="0">
                <a:effectLst/>
                <a:latin typeface="Palatino Linotype" pitchFamily="18" charset="0"/>
              </a:rPr>
              <a:t> Τζουμέρκα</a:t>
            </a:r>
          </a:p>
        </p:txBody>
      </p:sp>
      <p:sp>
        <p:nvSpPr>
          <p:cNvPr id="21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3571868" y="20620"/>
            <a:ext cx="5715039" cy="908050"/>
          </a:xfrm>
        </p:spPr>
        <p:txBody>
          <a:bodyPr/>
          <a:lstStyle/>
          <a:p>
            <a:pPr marL="363538" indent="-363538"/>
            <a:r>
              <a:rPr lang="el-GR" sz="2600" i="1" dirty="0" smtClean="0">
                <a:latin typeface="Palatino Linotype" pitchFamily="18" charset="0"/>
              </a:rPr>
              <a:t>1911 – </a:t>
            </a:r>
            <a:r>
              <a:rPr lang="el-GR" sz="2600" i="1" dirty="0" err="1" smtClean="0">
                <a:latin typeface="Palatino Linotype" pitchFamily="18" charset="0"/>
              </a:rPr>
              <a:t>Καφενεῖο</a:t>
            </a:r>
            <a:r>
              <a:rPr lang="el-GR" sz="2600" i="1" dirty="0" smtClean="0">
                <a:latin typeface="Palatino Linotype" pitchFamily="18" charset="0"/>
              </a:rPr>
              <a:t> Μαρίας </a:t>
            </a:r>
            <a:r>
              <a:rPr lang="el-GR" sz="2600" i="1" dirty="0" err="1" smtClean="0">
                <a:latin typeface="Palatino Linotype" pitchFamily="18" charset="0"/>
              </a:rPr>
              <a:t>Γκρέκου</a:t>
            </a:r>
            <a:r>
              <a:rPr lang="en-US" sz="2600" i="1" dirty="0" smtClean="0">
                <a:latin typeface="Palatino Linotype" pitchFamily="18" charset="0"/>
              </a:rPr>
              <a:t>,</a:t>
            </a:r>
            <a:r>
              <a:rPr lang="el-GR" sz="2600" i="1" dirty="0" smtClean="0">
                <a:latin typeface="Palatino Linotype" pitchFamily="18" charset="0"/>
              </a:rPr>
              <a:t> Μακρινίτσα Πηλίου</a:t>
            </a:r>
            <a:endParaRPr lang="en-US" sz="2600" i="1" dirty="0" smtClean="0">
              <a:latin typeface="Palatino Linotype" pitchFamily="18" charset="0"/>
            </a:endParaRPr>
          </a:p>
          <a:p>
            <a:pPr marL="363538" indent="-363538"/>
            <a:endParaRPr lang="el-GR" sz="2400" i="1" dirty="0">
              <a:latin typeface="Palatino Linotype" pitchFamily="18" charset="0"/>
            </a:endParaRPr>
          </a:p>
        </p:txBody>
      </p:sp>
      <p:pic>
        <p:nvPicPr>
          <p:cNvPr id="13" name="12 - Θέση περιεχομένου" descr="img61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5833"/>
          <a:stretch>
            <a:fillRect/>
          </a:stretch>
        </p:blipFill>
        <p:spPr>
          <a:xfrm>
            <a:off x="642910" y="1009605"/>
            <a:ext cx="8072494" cy="5491229"/>
          </a:xfrm>
        </p:spPr>
      </p:pic>
      <p:sp>
        <p:nvSpPr>
          <p:cNvPr id="14" name="Oval 5"/>
          <p:cNvSpPr>
            <a:spLocks noChangeArrowheads="1"/>
          </p:cNvSpPr>
          <p:nvPr/>
        </p:nvSpPr>
        <p:spPr bwMode="auto">
          <a:xfrm rot="9051640">
            <a:off x="1280008" y="2033277"/>
            <a:ext cx="2444253" cy="1769882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pic>
        <p:nvPicPr>
          <p:cNvPr id="15" name="14 - Εικόνα" descr="img6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36638" y="2000240"/>
            <a:ext cx="5321642" cy="3551472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5252DAD5-B3AF-475D-9CEF-33BEB890BF24}" type="slidenum">
              <a:rPr lang="el-GR" sz="1400" b="1"/>
              <a:pPr/>
              <a:t>47</a:t>
            </a:fld>
            <a:endParaRPr lang="el-GR" sz="1400" b="1"/>
          </a:p>
        </p:txBody>
      </p:sp>
      <p:pic>
        <p:nvPicPr>
          <p:cNvPr id="370692" name="Picture 4" descr="img35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8163" y="893784"/>
            <a:ext cx="8137525" cy="5607050"/>
          </a:xfrm>
          <a:noFill/>
          <a:ln/>
        </p:spPr>
      </p:pic>
      <p:sp>
        <p:nvSpPr>
          <p:cNvPr id="370694" name="Rectangle 6"/>
          <p:cNvSpPr>
            <a:spLocks noChangeArrowheads="1"/>
          </p:cNvSpPr>
          <p:nvPr/>
        </p:nvSpPr>
        <p:spPr bwMode="auto">
          <a:xfrm>
            <a:off x="0" y="17463"/>
            <a:ext cx="47879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l-GR" sz="2800" b="1">
                <a:solidFill>
                  <a:schemeClr val="tx2"/>
                </a:solidFill>
                <a:latin typeface="Palatino Linotype" pitchFamily="18" charset="0"/>
              </a:rPr>
              <a:t>Ὁ Κατσαντώνης</a:t>
            </a:r>
            <a:br>
              <a:rPr lang="el-GR" sz="2800" b="1">
                <a:solidFill>
                  <a:schemeClr val="tx2"/>
                </a:solidFill>
                <a:latin typeface="Palatino Linotype" pitchFamily="18" charset="0"/>
              </a:rPr>
            </a:br>
            <a:r>
              <a:rPr lang="el-GR" sz="2800" b="1">
                <a:solidFill>
                  <a:schemeClr val="tx2"/>
                </a:solidFill>
                <a:latin typeface="Palatino Linotype" pitchFamily="18" charset="0"/>
              </a:rPr>
              <a:t>εἰς τὰ Τζουμέρκα</a:t>
            </a:r>
          </a:p>
        </p:txBody>
      </p:sp>
      <p:sp>
        <p:nvSpPr>
          <p:cNvPr id="370697" name="Oval 9"/>
          <p:cNvSpPr>
            <a:spLocks noChangeArrowheads="1"/>
          </p:cNvSpPr>
          <p:nvPr/>
        </p:nvSpPr>
        <p:spPr bwMode="auto">
          <a:xfrm rot="7126078">
            <a:off x="2513806" y="1696245"/>
            <a:ext cx="2124075" cy="938212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41D0-82C4-4B48-8D55-152665CEBAC9}" type="datetime9">
              <a:rPr lang="el-GR" smtClean="0"/>
              <a:pPr/>
              <a:t>3/2/2017 5:08:04 μμ</a:t>
            </a:fld>
            <a:endParaRPr lang="el-GR"/>
          </a:p>
        </p:txBody>
      </p:sp>
      <p:sp>
        <p:nvSpPr>
          <p:cNvPr id="11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5072066" y="0"/>
            <a:ext cx="4071935" cy="908050"/>
          </a:xfrm>
        </p:spPr>
        <p:txBody>
          <a:bodyPr/>
          <a:lstStyle/>
          <a:p>
            <a:pPr marL="363538" indent="-363538"/>
            <a:r>
              <a:rPr lang="el-GR" sz="2600" i="1" dirty="0" smtClean="0">
                <a:latin typeface="Palatino Linotype" pitchFamily="18" charset="0"/>
              </a:rPr>
              <a:t>1910  - </a:t>
            </a:r>
            <a:r>
              <a:rPr lang="el-GR" sz="2600" i="1" dirty="0" err="1" smtClean="0">
                <a:latin typeface="Palatino Linotype" pitchFamily="18" charset="0"/>
              </a:rPr>
              <a:t>Μουσεῖο</a:t>
            </a:r>
            <a:r>
              <a:rPr lang="el-GR" sz="2600" i="1" dirty="0" smtClean="0">
                <a:latin typeface="Palatino Linotype" pitchFamily="18" charset="0"/>
              </a:rPr>
              <a:t> </a:t>
            </a:r>
            <a:r>
              <a:rPr lang="el-GR" sz="2600" i="1" dirty="0" err="1" smtClean="0">
                <a:latin typeface="Palatino Linotype" pitchFamily="18" charset="0"/>
              </a:rPr>
              <a:t>Κοντοῦ</a:t>
            </a:r>
            <a:r>
              <a:rPr lang="en-US" sz="2600" i="1" dirty="0" smtClean="0">
                <a:latin typeface="Palatino Linotype" pitchFamily="18" charset="0"/>
              </a:rPr>
              <a:t>, </a:t>
            </a:r>
            <a:r>
              <a:rPr lang="el-GR" sz="2600" i="1" dirty="0" err="1" smtClean="0">
                <a:latin typeface="Palatino Linotype" pitchFamily="18" charset="0"/>
              </a:rPr>
              <a:t>Ἀνακασιὰ</a:t>
            </a:r>
            <a:r>
              <a:rPr lang="el-GR" sz="2600" i="1" dirty="0" smtClean="0">
                <a:latin typeface="Palatino Linotype" pitchFamily="18" charset="0"/>
              </a:rPr>
              <a:t> Βόλου</a:t>
            </a:r>
            <a:endParaRPr lang="en-US" sz="2600" i="1" dirty="0" smtClean="0">
              <a:latin typeface="Palatino Linotype" pitchFamily="18" charset="0"/>
            </a:endParaRPr>
          </a:p>
          <a:p>
            <a:pPr marL="363538" indent="-363538"/>
            <a:endParaRPr lang="el-GR" sz="2400" i="1" dirty="0">
              <a:latin typeface="Palatino Linotype" pitchFamily="18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0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0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0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0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069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B426B466-EA35-45E7-83A6-C3A5720BEDC9}" type="slidenum">
              <a:rPr lang="el-GR" sz="1400" b="1"/>
              <a:pPr/>
              <a:t>48</a:t>
            </a:fld>
            <a:endParaRPr lang="el-GR" sz="1400" b="1"/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-26988"/>
            <a:ext cx="3924300" cy="625476"/>
          </a:xfrm>
          <a:noFill/>
          <a:ln/>
        </p:spPr>
        <p:txBody>
          <a:bodyPr/>
          <a:lstStyle/>
          <a:p>
            <a:r>
              <a:rPr lang="el-GR" sz="2800">
                <a:effectLst/>
                <a:latin typeface="Palatino Linotype" pitchFamily="18" charset="0"/>
              </a:rPr>
              <a:t>Ὁ Κολοκοτρώνης</a:t>
            </a:r>
          </a:p>
        </p:txBody>
      </p:sp>
      <p:pic>
        <p:nvPicPr>
          <p:cNvPr id="238598" name="Picture 6" descr="1912 - Κολοκοτρώνης, Κλέφτικο Γλέντι +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bright="-10000"/>
          </a:blip>
          <a:srcRect l="1968" t="2153" r="26083" b="2153"/>
          <a:stretch>
            <a:fillRect/>
          </a:stretch>
        </p:blipFill>
        <p:spPr>
          <a:xfrm>
            <a:off x="442918" y="549275"/>
            <a:ext cx="4914900" cy="5975350"/>
          </a:xfrm>
          <a:noFill/>
          <a:ln/>
        </p:spPr>
      </p:pic>
      <p:sp>
        <p:nvSpPr>
          <p:cNvPr id="238599" name="Oval 7"/>
          <p:cNvSpPr>
            <a:spLocks noChangeArrowheads="1"/>
          </p:cNvSpPr>
          <p:nvPr/>
        </p:nvSpPr>
        <p:spPr bwMode="auto">
          <a:xfrm rot="8210857">
            <a:off x="4128186" y="3619500"/>
            <a:ext cx="863600" cy="576263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22AA8-A92D-4AF0-A03B-9E45E9C144E2}" type="datetime9">
              <a:rPr lang="el-GR" smtClean="0"/>
              <a:pPr/>
              <a:t>3/2/2017 5:08:19 μμ</a:t>
            </a:fld>
            <a:endParaRPr lang="el-GR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500694" y="214314"/>
            <a:ext cx="3571869" cy="1285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3538" marR="0" lvl="0" indent="-3635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tabLst/>
              <a:defRPr/>
            </a:pPr>
            <a:r>
              <a:rPr kumimoji="0" lang="el-GR" sz="2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1912  - </a:t>
            </a:r>
            <a:r>
              <a:rPr kumimoji="0" lang="el-GR" sz="26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Μουσεῖο</a:t>
            </a:r>
            <a:r>
              <a:rPr kumimoji="0" lang="el-GR" sz="2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 </a:t>
            </a:r>
            <a:r>
              <a:rPr kumimoji="0" lang="el-GR" sz="26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Κοντοῦ</a:t>
            </a:r>
            <a:r>
              <a:rPr kumimoji="0" lang="en-US" sz="2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, </a:t>
            </a:r>
            <a:r>
              <a:rPr kumimoji="0" lang="el-GR" sz="26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Ἀνακασιὰ</a:t>
            </a:r>
            <a:r>
              <a:rPr kumimoji="0" lang="el-GR" sz="2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 Βόλου</a:t>
            </a:r>
            <a:endParaRPr kumimoji="0" lang="en-US" sz="2600" b="0" i="1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Palatino Linotype" pitchFamily="18" charset="0"/>
              <a:ea typeface="+mn-ea"/>
              <a:cs typeface="+mn-cs"/>
            </a:endParaRPr>
          </a:p>
          <a:p>
            <a:pPr marL="363538" marR="0" lvl="0" indent="-3635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tabLst/>
              <a:defRPr/>
            </a:pPr>
            <a:endParaRPr kumimoji="0" lang="el-GR" sz="24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Palatino Linotyp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8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8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8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8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28BC34B1-4486-40D3-A92D-AF1E8DC15312}" type="slidenum">
              <a:rPr lang="el-GR" sz="1400" b="1"/>
              <a:pPr/>
              <a:t>49</a:t>
            </a:fld>
            <a:endParaRPr lang="el-GR" sz="1400" b="1"/>
          </a:p>
        </p:txBody>
      </p:sp>
      <p:sp>
        <p:nvSpPr>
          <p:cNvPr id="439298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4929190" y="142875"/>
            <a:ext cx="4214810" cy="1142985"/>
          </a:xfrm>
        </p:spPr>
        <p:txBody>
          <a:bodyPr/>
          <a:lstStyle/>
          <a:p>
            <a:r>
              <a:rPr lang="el-GR" sz="2800" i="1" dirty="0">
                <a:latin typeface="Palatino Linotype" pitchFamily="18" charset="0"/>
              </a:rPr>
              <a:t>1933 – </a:t>
            </a:r>
            <a:r>
              <a:rPr lang="el-GR" sz="2800" i="1" dirty="0" err="1" smtClean="0">
                <a:latin typeface="Palatino Linotype" pitchFamily="18" charset="0"/>
              </a:rPr>
              <a:t>Μουσεῖο</a:t>
            </a:r>
            <a:r>
              <a:rPr lang="el-GR" sz="2800" i="1" dirty="0" smtClean="0">
                <a:latin typeface="Palatino Linotype" pitchFamily="18" charset="0"/>
              </a:rPr>
              <a:t> </a:t>
            </a:r>
            <a:r>
              <a:rPr lang="en-US" sz="2800" i="1" dirty="0" err="1" smtClean="0">
                <a:latin typeface="Palatino Linotype" pitchFamily="18" charset="0"/>
              </a:rPr>
              <a:t>Teriade</a:t>
            </a:r>
            <a:r>
              <a:rPr lang="en-US" sz="2800" i="1" dirty="0" smtClean="0">
                <a:latin typeface="Palatino Linotype" pitchFamily="18" charset="0"/>
              </a:rPr>
              <a:t>,</a:t>
            </a:r>
            <a:r>
              <a:rPr lang="en-US" sz="2800" i="1" dirty="0">
                <a:latin typeface="Palatino Linotype" pitchFamily="18" charset="0"/>
              </a:rPr>
              <a:t> </a:t>
            </a:r>
            <a:r>
              <a:rPr lang="el-GR" sz="2800" i="1" dirty="0" err="1" smtClean="0">
                <a:latin typeface="Palatino Linotype" pitchFamily="18" charset="0"/>
              </a:rPr>
              <a:t>Βαρειὰ</a:t>
            </a:r>
            <a:r>
              <a:rPr lang="el-GR" sz="2800" i="1" dirty="0" smtClean="0">
                <a:latin typeface="Palatino Linotype" pitchFamily="18" charset="0"/>
              </a:rPr>
              <a:t> Μυτιλήνης</a:t>
            </a:r>
            <a:endParaRPr lang="en-US" sz="2800" i="1" dirty="0" smtClean="0">
              <a:latin typeface="Palatino Linotype" pitchFamily="18" charset="0"/>
            </a:endParaRPr>
          </a:p>
        </p:txBody>
      </p:sp>
      <p:sp>
        <p:nvSpPr>
          <p:cNvPr id="43929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5000628" cy="1884352"/>
          </a:xfrm>
          <a:noFill/>
          <a:ln/>
        </p:spPr>
        <p:txBody>
          <a:bodyPr/>
          <a:lstStyle/>
          <a:p>
            <a:pPr algn="l"/>
            <a:r>
              <a:rPr lang="el-GR" sz="2700" dirty="0" err="1" smtClean="0">
                <a:effectLst/>
                <a:latin typeface="Palatino Linotype" pitchFamily="18" charset="0"/>
              </a:rPr>
              <a:t>Τὸ</a:t>
            </a:r>
            <a:r>
              <a:rPr lang="el-GR" sz="2700" dirty="0" smtClean="0">
                <a:effectLst/>
                <a:latin typeface="Palatino Linotype" pitchFamily="18" charset="0"/>
              </a:rPr>
              <a:t> 1822. Ὁ </a:t>
            </a:r>
            <a:r>
              <a:rPr lang="el-GR" sz="2700" dirty="0" err="1" smtClean="0">
                <a:effectLst/>
                <a:latin typeface="Palatino Linotype" pitchFamily="18" charset="0"/>
              </a:rPr>
              <a:t>Στρατηγὸς</a:t>
            </a:r>
            <a:r>
              <a:rPr lang="el-GR" sz="2700" dirty="0" smtClean="0">
                <a:effectLst/>
                <a:latin typeface="Palatino Linotype" pitchFamily="18" charset="0"/>
              </a:rPr>
              <a:t> </a:t>
            </a:r>
            <a:r>
              <a:rPr lang="el-GR" sz="2700" dirty="0" err="1" smtClean="0">
                <a:effectLst/>
                <a:latin typeface="Palatino Linotype" pitchFamily="18" charset="0"/>
              </a:rPr>
              <a:t>τῆς</a:t>
            </a:r>
            <a:r>
              <a:rPr lang="el-GR" sz="2700" dirty="0" smtClean="0">
                <a:effectLst/>
                <a:latin typeface="Palatino Linotype" pitchFamily="18" charset="0"/>
              </a:rPr>
              <a:t> "</a:t>
            </a:r>
            <a:r>
              <a:rPr lang="el-GR" sz="2700" dirty="0" err="1" smtClean="0">
                <a:effectLst/>
                <a:latin typeface="Palatino Linotype" pitchFamily="18" charset="0"/>
              </a:rPr>
              <a:t>Πελλοπονήσου</a:t>
            </a:r>
            <a:r>
              <a:rPr lang="el-GR" sz="2700" dirty="0" smtClean="0">
                <a:effectLst/>
                <a:latin typeface="Palatino Linotype" pitchFamily="18" charset="0"/>
              </a:rPr>
              <a:t>" Θεόδωρος Κολοκοτρώνης </a:t>
            </a:r>
            <a:r>
              <a:rPr lang="el-GR" sz="2700" dirty="0" err="1" smtClean="0">
                <a:effectLst/>
                <a:latin typeface="Palatino Linotype" pitchFamily="18" charset="0"/>
              </a:rPr>
              <a:t>εἰς</a:t>
            </a:r>
            <a:r>
              <a:rPr lang="el-GR" sz="2700" dirty="0" smtClean="0">
                <a:effectLst/>
                <a:latin typeface="Palatino Linotype" pitchFamily="18" charset="0"/>
              </a:rPr>
              <a:t> </a:t>
            </a:r>
            <a:r>
              <a:rPr lang="el-GR" sz="2700" dirty="0" err="1" smtClean="0">
                <a:effectLst/>
                <a:latin typeface="Palatino Linotype" pitchFamily="18" charset="0"/>
              </a:rPr>
              <a:t>τὸν</a:t>
            </a:r>
            <a:r>
              <a:rPr lang="el-GR" sz="2700" dirty="0" smtClean="0">
                <a:effectLst/>
                <a:latin typeface="Palatino Linotype" pitchFamily="18" charset="0"/>
              </a:rPr>
              <a:t> </a:t>
            </a:r>
            <a:r>
              <a:rPr lang="el-GR" sz="2700" dirty="0" err="1" smtClean="0">
                <a:effectLst/>
                <a:latin typeface="Palatino Linotype" pitchFamily="18" charset="0"/>
              </a:rPr>
              <a:t>κάμπον</a:t>
            </a:r>
            <a:r>
              <a:rPr lang="el-GR" sz="2700" dirty="0" smtClean="0">
                <a:effectLst/>
                <a:latin typeface="Palatino Linotype" pitchFamily="18" charset="0"/>
              </a:rPr>
              <a:t> </a:t>
            </a:r>
            <a:r>
              <a:rPr lang="el-GR" sz="2700" dirty="0" err="1" smtClean="0">
                <a:effectLst/>
                <a:latin typeface="Palatino Linotype" pitchFamily="18" charset="0"/>
              </a:rPr>
              <a:t>τῆς</a:t>
            </a:r>
            <a:r>
              <a:rPr lang="el-GR" sz="2700" dirty="0" smtClean="0">
                <a:effectLst/>
                <a:latin typeface="Palatino Linotype" pitchFamily="18" charset="0"/>
              </a:rPr>
              <a:t> Λέρνης λίμνης</a:t>
            </a:r>
            <a:endParaRPr lang="el-GR" sz="2700" dirty="0">
              <a:effectLst/>
              <a:latin typeface="Palatino Linotype" pitchFamily="18" charset="0"/>
            </a:endParaRPr>
          </a:p>
        </p:txBody>
      </p:sp>
      <p:pic>
        <p:nvPicPr>
          <p:cNvPr id="439300" name="Picture 4" descr="img31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4463" y="2124095"/>
            <a:ext cx="8820150" cy="4162425"/>
          </a:xfrm>
          <a:noFill/>
          <a:ln/>
        </p:spPr>
      </p:pic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0BBC6-4845-46D4-8979-EA4DDF6A9B2A}" type="datetime9">
              <a:rPr lang="el-GR" smtClean="0"/>
              <a:pPr/>
              <a:t>3/2/2017 5:08:34 μμ</a:t>
            </a:fld>
            <a:endParaRPr lang="el-GR"/>
          </a:p>
        </p:txBody>
      </p:sp>
      <p:sp>
        <p:nvSpPr>
          <p:cNvPr id="12" name="Oval 9"/>
          <p:cNvSpPr>
            <a:spLocks noChangeArrowheads="1"/>
          </p:cNvSpPr>
          <p:nvPr/>
        </p:nvSpPr>
        <p:spPr bwMode="auto">
          <a:xfrm rot="9055753">
            <a:off x="7110413" y="4462275"/>
            <a:ext cx="1223962" cy="792163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12 - Θέση περιεχομένου" descr="img616.jpg"/>
          <p:cNvPicPr>
            <a:picLocks noGrp="1" noChangeAspect="1"/>
          </p:cNvPicPr>
          <p:nvPr>
            <p:ph sz="half" idx="1"/>
          </p:nvPr>
        </p:nvPicPr>
        <p:blipFill>
          <a:blip r:embed="rId5" cstate="print"/>
          <a:srcRect l="19166" t="20815" r="58333" b="24545"/>
          <a:stretch>
            <a:fillRect/>
          </a:stretch>
        </p:blipFill>
        <p:spPr>
          <a:xfrm>
            <a:off x="2357422" y="3357562"/>
            <a:ext cx="1928826" cy="3071834"/>
          </a:xfrm>
        </p:spPr>
      </p:pic>
      <p:sp>
        <p:nvSpPr>
          <p:cNvPr id="24" name="7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F70084CB-24D9-4FBA-B107-B30C2D0A2A55}" type="slidenum">
              <a:rPr lang="el-GR" sz="1400" b="1"/>
              <a:pPr/>
              <a:t>50</a:t>
            </a:fld>
            <a:endParaRPr lang="el-GR" sz="1400" b="1"/>
          </a:p>
        </p:txBody>
      </p:sp>
      <p:sp>
        <p:nvSpPr>
          <p:cNvPr id="466951" name="Rectangle 7"/>
          <p:cNvSpPr>
            <a:spLocks noChangeArrowheads="1"/>
          </p:cNvSpPr>
          <p:nvPr/>
        </p:nvSpPr>
        <p:spPr bwMode="auto">
          <a:xfrm>
            <a:off x="1331913" y="-26988"/>
            <a:ext cx="5040312" cy="56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l-GR" sz="2800" b="1" dirty="0" err="1" smtClean="0">
                <a:solidFill>
                  <a:srgbClr val="FF0000"/>
                </a:solidFill>
                <a:latin typeface="Palatino Linotype" pitchFamily="18" charset="0"/>
              </a:rPr>
              <a:t>Ματολίνο</a:t>
            </a:r>
            <a:r>
              <a:rPr lang="el-GR" sz="2800" b="1" dirty="0" smtClean="0">
                <a:solidFill>
                  <a:srgbClr val="FF0000"/>
                </a:solidFill>
                <a:latin typeface="Palatino Linotype" pitchFamily="18" charset="0"/>
              </a:rPr>
              <a:t> - Ταμπουράς</a:t>
            </a:r>
            <a:endParaRPr lang="el-GR" sz="2800" b="1" dirty="0">
              <a:solidFill>
                <a:srgbClr val="FF0000"/>
              </a:solidFill>
              <a:latin typeface="Palatino Linotype" pitchFamily="18" charset="0"/>
            </a:endParaRPr>
          </a:p>
        </p:txBody>
      </p:sp>
      <p:pic>
        <p:nvPicPr>
          <p:cNvPr id="466955" name="Picture 11" descr="img49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87862" y="3284538"/>
            <a:ext cx="1898650" cy="3159125"/>
          </a:xfrm>
          <a:prstGeom prst="rect">
            <a:avLst/>
          </a:prstGeom>
          <a:noFill/>
        </p:spPr>
      </p:pic>
      <p:pic>
        <p:nvPicPr>
          <p:cNvPr id="466958" name="Picture 14" descr="img50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00892" y="3284538"/>
            <a:ext cx="2101850" cy="3168650"/>
          </a:xfrm>
          <a:prstGeom prst="rect">
            <a:avLst/>
          </a:prstGeom>
          <a:noFill/>
        </p:spPr>
      </p:pic>
      <p:grpSp>
        <p:nvGrpSpPr>
          <p:cNvPr id="466971" name="Group 27"/>
          <p:cNvGrpSpPr>
            <a:grpSpLocks/>
          </p:cNvGrpSpPr>
          <p:nvPr/>
        </p:nvGrpSpPr>
        <p:grpSpPr bwMode="auto">
          <a:xfrm>
            <a:off x="4357686" y="549275"/>
            <a:ext cx="2509837" cy="2663825"/>
            <a:chOff x="1383" y="346"/>
            <a:chExt cx="1581" cy="1678"/>
          </a:xfrm>
        </p:grpSpPr>
        <p:pic>
          <p:nvPicPr>
            <p:cNvPr id="466961" name="Picture 17" descr="img350α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383" y="346"/>
              <a:ext cx="1581" cy="1678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66967" name="Oval 23"/>
            <p:cNvSpPr>
              <a:spLocks noChangeArrowheads="1"/>
            </p:cNvSpPr>
            <p:nvPr/>
          </p:nvSpPr>
          <p:spPr bwMode="auto">
            <a:xfrm rot="12226945">
              <a:off x="2032" y="386"/>
              <a:ext cx="894" cy="1465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grpSp>
        <p:nvGrpSpPr>
          <p:cNvPr id="466970" name="Group 26"/>
          <p:cNvGrpSpPr>
            <a:grpSpLocks/>
          </p:cNvGrpSpPr>
          <p:nvPr/>
        </p:nvGrpSpPr>
        <p:grpSpPr bwMode="auto">
          <a:xfrm>
            <a:off x="2174873" y="549275"/>
            <a:ext cx="2111375" cy="2663825"/>
            <a:chOff x="22" y="346"/>
            <a:chExt cx="1330" cy="1678"/>
          </a:xfrm>
        </p:grpSpPr>
        <p:pic>
          <p:nvPicPr>
            <p:cNvPr id="466959" name="Picture 15" descr="img349α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2" y="346"/>
              <a:ext cx="1330" cy="1678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66949" name="Oval 5"/>
            <p:cNvSpPr>
              <a:spLocks noChangeArrowheads="1"/>
            </p:cNvSpPr>
            <p:nvPr/>
          </p:nvSpPr>
          <p:spPr bwMode="auto">
            <a:xfrm rot="13061649">
              <a:off x="611" y="681"/>
              <a:ext cx="661" cy="1277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grpSp>
        <p:nvGrpSpPr>
          <p:cNvPr id="466972" name="Group 28"/>
          <p:cNvGrpSpPr>
            <a:grpSpLocks/>
          </p:cNvGrpSpPr>
          <p:nvPr/>
        </p:nvGrpSpPr>
        <p:grpSpPr bwMode="auto">
          <a:xfrm>
            <a:off x="6911975" y="533908"/>
            <a:ext cx="2232025" cy="2663825"/>
            <a:chOff x="2971" y="346"/>
            <a:chExt cx="1406" cy="1678"/>
          </a:xfrm>
        </p:grpSpPr>
        <p:pic>
          <p:nvPicPr>
            <p:cNvPr id="466964" name="Picture 20" descr="1912 - Κολοκοτρώνης, Κλέφτικο Γλέντι-α+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002" y="346"/>
              <a:ext cx="1258" cy="1678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66968" name="Oval 24"/>
            <p:cNvSpPr>
              <a:spLocks noChangeArrowheads="1"/>
            </p:cNvSpPr>
            <p:nvPr/>
          </p:nvSpPr>
          <p:spPr bwMode="auto">
            <a:xfrm rot="14285205">
              <a:off x="3396" y="681"/>
              <a:ext cx="555" cy="1406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sp>
        <p:nvSpPr>
          <p:cNvPr id="25" name="2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26" name="2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B0018-9D7A-4E74-B9E6-723E46DB4A8E}" type="datetime9">
              <a:rPr lang="el-GR" smtClean="0"/>
              <a:pPr/>
              <a:t>3/2/2017 5:08:44 μμ</a:t>
            </a:fld>
            <a:endParaRPr lang="el-GR"/>
          </a:p>
        </p:txBody>
      </p:sp>
      <p:pic>
        <p:nvPicPr>
          <p:cNvPr id="466956" name="Picture 12" descr="img49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86446" y="3286124"/>
            <a:ext cx="1273175" cy="3143272"/>
          </a:xfrm>
          <a:prstGeom prst="rect">
            <a:avLst/>
          </a:prstGeom>
          <a:noFill/>
        </p:spPr>
      </p:pic>
      <p:sp>
        <p:nvSpPr>
          <p:cNvPr id="27" name="Oval 25"/>
          <p:cNvSpPr>
            <a:spLocks noChangeArrowheads="1"/>
          </p:cNvSpPr>
          <p:nvPr/>
        </p:nvSpPr>
        <p:spPr bwMode="auto">
          <a:xfrm rot="14887350">
            <a:off x="3202961" y="3633183"/>
            <a:ext cx="703204" cy="1527910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pic>
        <p:nvPicPr>
          <p:cNvPr id="28" name="12 - Θέση περιεχομένου" descr="Ρήγας Φερραίος +.jpg"/>
          <p:cNvPicPr>
            <a:picLocks noGrp="1" noChangeAspect="1"/>
          </p:cNvPicPr>
          <p:nvPr>
            <p:ph sz="half" idx="1"/>
          </p:nvPr>
        </p:nvPicPr>
        <p:blipFill>
          <a:blip r:embed="rId12" cstate="print"/>
          <a:srcRect l="42260" t="18434" r="3405" b="32367"/>
          <a:stretch>
            <a:fillRect/>
          </a:stretch>
        </p:blipFill>
        <p:spPr>
          <a:xfrm>
            <a:off x="142844" y="500042"/>
            <a:ext cx="1928826" cy="2714644"/>
          </a:xfrm>
        </p:spPr>
      </p:pic>
      <p:sp>
        <p:nvSpPr>
          <p:cNvPr id="29" name="Oval 25"/>
          <p:cNvSpPr>
            <a:spLocks noChangeArrowheads="1"/>
          </p:cNvSpPr>
          <p:nvPr/>
        </p:nvSpPr>
        <p:spPr bwMode="auto">
          <a:xfrm rot="15149756">
            <a:off x="880167" y="1033585"/>
            <a:ext cx="703204" cy="1900219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pic>
        <p:nvPicPr>
          <p:cNvPr id="30" name="16 - Θέση περιεχομένου" descr="PICT0028.JPG"/>
          <p:cNvPicPr>
            <a:picLocks noGrp="1" noChangeAspect="1"/>
          </p:cNvPicPr>
          <p:nvPr>
            <p:ph sz="half" idx="1"/>
          </p:nvPr>
        </p:nvPicPr>
        <p:blipFill>
          <a:blip r:embed="rId13" cstate="print"/>
          <a:srcRect l="18974" t="44640" r="53319" b="4117"/>
          <a:stretch>
            <a:fillRect/>
          </a:stretch>
        </p:blipFill>
        <p:spPr>
          <a:xfrm>
            <a:off x="71406" y="3357562"/>
            <a:ext cx="2214578" cy="3071834"/>
          </a:xfrm>
        </p:spPr>
      </p:pic>
      <p:sp>
        <p:nvSpPr>
          <p:cNvPr id="32" name="Oval 25"/>
          <p:cNvSpPr>
            <a:spLocks noChangeArrowheads="1"/>
          </p:cNvSpPr>
          <p:nvPr/>
        </p:nvSpPr>
        <p:spPr bwMode="auto">
          <a:xfrm rot="13292858">
            <a:off x="1028850" y="3648913"/>
            <a:ext cx="1006282" cy="2308562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pic>
        <p:nvPicPr>
          <p:cNvPr id="33" name="Δ050α - Ταμπουράς, Κλίμακα Ε +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4" cstate="print"/>
          <a:stretch>
            <a:fillRect/>
          </a:stretch>
        </p:blipFill>
        <p:spPr>
          <a:xfrm>
            <a:off x="7910538" y="71414"/>
            <a:ext cx="304800" cy="304800"/>
          </a:xfrm>
          <a:prstGeom prst="rect">
            <a:avLst/>
          </a:prstGeom>
        </p:spPr>
      </p:pic>
      <p:pic>
        <p:nvPicPr>
          <p:cNvPr id="34" name="Δ050β - Ταμπουράς +.WAV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15" cstate="print"/>
          <a:stretch>
            <a:fillRect/>
          </a:stretch>
        </p:blipFill>
        <p:spPr>
          <a:xfrm>
            <a:off x="8553480" y="52366"/>
            <a:ext cx="304800" cy="304800"/>
          </a:xfrm>
          <a:prstGeom prst="rect">
            <a:avLst/>
          </a:prstGeom>
        </p:spPr>
      </p:pic>
      <p:pic>
        <p:nvPicPr>
          <p:cNvPr id="35" name="Δ050 - Μαντολίνο +.WAV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16" cstate="print"/>
          <a:stretch>
            <a:fillRect/>
          </a:stretch>
        </p:blipFill>
        <p:spPr>
          <a:xfrm>
            <a:off x="500034" y="7141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6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6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6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6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6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6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66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66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66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66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66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66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52096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8928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6" dur="153638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8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>
                <p:cTn id="8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>
                <p:cTn id="8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  <p:bldLst>
      <p:bldP spid="27" grpId="0" animBg="1"/>
      <p:bldP spid="29" grpId="0" animBg="1"/>
      <p:bldP spid="3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7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F70084CB-24D9-4FBA-B107-B30C2D0A2A55}" type="slidenum">
              <a:rPr lang="el-GR" sz="1400" b="1"/>
              <a:pPr/>
              <a:t>51</a:t>
            </a:fld>
            <a:endParaRPr lang="el-GR" sz="1400" b="1"/>
          </a:p>
        </p:txBody>
      </p:sp>
      <p:sp>
        <p:nvSpPr>
          <p:cNvPr id="466951" name="Rectangle 7"/>
          <p:cNvSpPr>
            <a:spLocks noChangeArrowheads="1"/>
          </p:cNvSpPr>
          <p:nvPr/>
        </p:nvSpPr>
        <p:spPr bwMode="auto">
          <a:xfrm>
            <a:off x="1331913" y="-26988"/>
            <a:ext cx="5040312" cy="56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l-GR" sz="2800" b="1">
                <a:solidFill>
                  <a:srgbClr val="FF0000"/>
                </a:solidFill>
                <a:latin typeface="Palatino Linotype" pitchFamily="18" charset="0"/>
              </a:rPr>
              <a:t>Ταμπουράς</a:t>
            </a:r>
          </a:p>
        </p:txBody>
      </p:sp>
      <p:pic>
        <p:nvPicPr>
          <p:cNvPr id="466957" name="Picture 13" descr="img49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721371"/>
            <a:ext cx="4071966" cy="5708025"/>
          </a:xfrm>
          <a:prstGeom prst="rect">
            <a:avLst/>
          </a:prstGeom>
          <a:noFill/>
        </p:spPr>
      </p:pic>
      <p:grpSp>
        <p:nvGrpSpPr>
          <p:cNvPr id="5" name="Group 29"/>
          <p:cNvGrpSpPr>
            <a:grpSpLocks/>
          </p:cNvGrpSpPr>
          <p:nvPr/>
        </p:nvGrpSpPr>
        <p:grpSpPr bwMode="auto">
          <a:xfrm>
            <a:off x="571472" y="785794"/>
            <a:ext cx="3714776" cy="5643602"/>
            <a:chOff x="4286" y="591"/>
            <a:chExt cx="1573" cy="2019"/>
          </a:xfrm>
        </p:grpSpPr>
        <p:pic>
          <p:nvPicPr>
            <p:cNvPr id="466954" name="Picture 10" descr="img503"/>
            <p:cNvPicPr>
              <a:picLocks noChangeAspect="1" noChangeArrowheads="1"/>
            </p:cNvPicPr>
            <p:nvPr/>
          </p:nvPicPr>
          <p:blipFill>
            <a:blip r:embed="rId4" cstate="print"/>
            <a:srcRect b="8479"/>
            <a:stretch>
              <a:fillRect/>
            </a:stretch>
          </p:blipFill>
          <p:spPr bwMode="auto">
            <a:xfrm>
              <a:off x="4286" y="591"/>
              <a:ext cx="1466" cy="2019"/>
            </a:xfrm>
            <a:prstGeom prst="rect">
              <a:avLst/>
            </a:prstGeom>
            <a:noFill/>
          </p:spPr>
        </p:pic>
        <p:sp>
          <p:nvSpPr>
            <p:cNvPr id="466969" name="Oval 25"/>
            <p:cNvSpPr>
              <a:spLocks noChangeArrowheads="1"/>
            </p:cNvSpPr>
            <p:nvPr/>
          </p:nvSpPr>
          <p:spPr bwMode="auto">
            <a:xfrm rot="14285205">
              <a:off x="5333" y="914"/>
              <a:ext cx="371" cy="681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sp>
        <p:nvSpPr>
          <p:cNvPr id="25" name="2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26" name="2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B0018-9D7A-4E74-B9E6-723E46DB4A8E}" type="datetime9">
              <a:rPr lang="el-GR" smtClean="0"/>
              <a:pPr/>
              <a:t>3/2/2017 5:08:59 μμ</a:t>
            </a:fld>
            <a:endParaRPr lang="el-GR"/>
          </a:p>
        </p:txBody>
      </p:sp>
      <p:sp>
        <p:nvSpPr>
          <p:cNvPr id="27" name="Oval 25"/>
          <p:cNvSpPr>
            <a:spLocks noChangeArrowheads="1"/>
          </p:cNvSpPr>
          <p:nvPr/>
        </p:nvSpPr>
        <p:spPr bwMode="auto">
          <a:xfrm rot="14887350">
            <a:off x="6644372" y="1159026"/>
            <a:ext cx="1366561" cy="2904061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pic>
        <p:nvPicPr>
          <p:cNvPr id="15" name="Δ051β - Ταμπουράς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285851" y="1214422"/>
            <a:ext cx="6667547" cy="5000660"/>
          </a:xfrm>
          <a:prstGeom prst="rect">
            <a:avLst/>
          </a:prstGeo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6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6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>
                <p:cTn id="2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video>
          </p:childTnLst>
        </p:cTn>
      </p:par>
    </p:tnLst>
    <p:bldLst>
      <p:bldP spid="2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9538EF13-DF05-421B-AFAC-0A5511FA221B}" type="slidenum">
              <a:rPr lang="el-GR" sz="1400" b="1"/>
              <a:pPr/>
              <a:t>52</a:t>
            </a:fld>
            <a:endParaRPr lang="el-GR" sz="1400" b="1"/>
          </a:p>
        </p:txBody>
      </p:sp>
      <p:sp>
        <p:nvSpPr>
          <p:cNvPr id="481282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5072066" y="71438"/>
            <a:ext cx="4214842" cy="928670"/>
          </a:xfrm>
        </p:spPr>
        <p:txBody>
          <a:bodyPr/>
          <a:lstStyle/>
          <a:p>
            <a:r>
              <a:rPr lang="el-GR" sz="2800" i="1" dirty="0">
                <a:latin typeface="Palatino Linotype" pitchFamily="18" charset="0"/>
              </a:rPr>
              <a:t>1930 </a:t>
            </a:r>
            <a:r>
              <a:rPr lang="el-GR" sz="2800" i="1" dirty="0" smtClean="0">
                <a:latin typeface="Palatino Linotype" pitchFamily="18" charset="0"/>
              </a:rPr>
              <a:t>- </a:t>
            </a:r>
            <a:r>
              <a:rPr lang="el-GR" sz="2800" i="1" dirty="0" err="1" smtClean="0">
                <a:latin typeface="Palatino Linotype" pitchFamily="18" charset="0"/>
              </a:rPr>
              <a:t>Μουσεῖο</a:t>
            </a:r>
            <a:r>
              <a:rPr lang="el-GR" sz="2800" i="1" dirty="0" smtClean="0">
                <a:latin typeface="Palatino Linotype" pitchFamily="18" charset="0"/>
              </a:rPr>
              <a:t> </a:t>
            </a:r>
            <a:r>
              <a:rPr lang="en-US" sz="2800" i="1" dirty="0" err="1" smtClean="0">
                <a:latin typeface="Palatino Linotype" pitchFamily="18" charset="0"/>
              </a:rPr>
              <a:t>Teriade</a:t>
            </a:r>
            <a:r>
              <a:rPr lang="en-US" sz="2800" i="1" dirty="0" smtClean="0">
                <a:latin typeface="Palatino Linotype" pitchFamily="18" charset="0"/>
              </a:rPr>
              <a:t>, </a:t>
            </a:r>
            <a:r>
              <a:rPr lang="el-GR" sz="2800" i="1" dirty="0" err="1" smtClean="0">
                <a:latin typeface="Palatino Linotype" pitchFamily="18" charset="0"/>
              </a:rPr>
              <a:t>Βαρειὰ</a:t>
            </a:r>
            <a:r>
              <a:rPr lang="el-GR" sz="2800" i="1" dirty="0" smtClean="0">
                <a:latin typeface="Palatino Linotype" pitchFamily="18" charset="0"/>
              </a:rPr>
              <a:t> Μυτιλήνης</a:t>
            </a:r>
            <a:endParaRPr lang="el-GR" sz="2800" i="1" dirty="0">
              <a:latin typeface="Palatino Linotype" pitchFamily="18" charset="0"/>
            </a:endParaRPr>
          </a:p>
        </p:txBody>
      </p:sp>
      <p:sp>
        <p:nvSpPr>
          <p:cNvPr id="48128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2225"/>
            <a:ext cx="5000628" cy="1120759"/>
          </a:xfrm>
          <a:noFill/>
          <a:ln/>
        </p:spPr>
        <p:txBody>
          <a:bodyPr/>
          <a:lstStyle/>
          <a:p>
            <a:pPr algn="l"/>
            <a:r>
              <a:rPr lang="el-GR" sz="2800" dirty="0" smtClean="0">
                <a:effectLst/>
                <a:latin typeface="Palatino Linotype" pitchFamily="18" charset="0"/>
              </a:rPr>
              <a:t>"</a:t>
            </a:r>
            <a:r>
              <a:rPr lang="el-GR" sz="2800" dirty="0" err="1" smtClean="0">
                <a:effectLst/>
                <a:latin typeface="Palatino Linotype" pitchFamily="18" charset="0"/>
              </a:rPr>
              <a:t>Ἁγιασιώτισες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Χορεύοντες</a:t>
            </a:r>
            <a:r>
              <a:rPr lang="el-GR" sz="2800" dirty="0" smtClean="0">
                <a:effectLst/>
                <a:latin typeface="Palatino Linotype" pitchFamily="18" charset="0"/>
              </a:rPr>
              <a:t>"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εἰς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τὴν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Καρύνην</a:t>
            </a:r>
            <a:r>
              <a:rPr lang="el-GR" sz="2800" dirty="0" smtClean="0">
                <a:effectLst/>
                <a:latin typeface="Palatino Linotype" pitchFamily="18" charset="0"/>
              </a:rPr>
              <a:t>.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pic>
        <p:nvPicPr>
          <p:cNvPr id="481284" name="Picture 4" descr="img31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1438" y="1543063"/>
            <a:ext cx="8964612" cy="3743325"/>
          </a:xfrm>
          <a:noFill/>
          <a:ln/>
        </p:spPr>
      </p:pic>
      <p:sp>
        <p:nvSpPr>
          <p:cNvPr id="10" name="9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3" name="Oval 7"/>
          <p:cNvSpPr>
            <a:spLocks noChangeArrowheads="1"/>
          </p:cNvSpPr>
          <p:nvPr/>
        </p:nvSpPr>
        <p:spPr bwMode="auto">
          <a:xfrm rot="10352627">
            <a:off x="118316" y="3168443"/>
            <a:ext cx="2388053" cy="1912517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1" name="10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164BF-20DC-4A2E-9EFE-5F58B5F32F46}" type="datetime9">
              <a:rPr lang="el-GR" smtClean="0"/>
              <a:pPr/>
              <a:t>3/2/2017 5:09:14 μμ</a:t>
            </a:fld>
            <a:endParaRPr lang="el-GR"/>
          </a:p>
        </p:txBody>
      </p:sp>
      <p:grpSp>
        <p:nvGrpSpPr>
          <p:cNvPr id="14" name="13 - Ομάδα"/>
          <p:cNvGrpSpPr/>
          <p:nvPr/>
        </p:nvGrpSpPr>
        <p:grpSpPr>
          <a:xfrm>
            <a:off x="1547813" y="785813"/>
            <a:ext cx="6337300" cy="5540375"/>
            <a:chOff x="1547813" y="785813"/>
            <a:chExt cx="6337300" cy="5540375"/>
          </a:xfrm>
        </p:grpSpPr>
        <p:pic>
          <p:nvPicPr>
            <p:cNvPr id="481285" name="Picture 5" descr="img316α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47813" y="785813"/>
              <a:ext cx="6337300" cy="5540375"/>
            </a:xfrm>
            <a:prstGeom prst="rect">
              <a:avLst/>
            </a:prstGeom>
            <a:noFill/>
            <a:ln w="76200" cmpd="tri">
              <a:solidFill>
                <a:srgbClr val="FF0000"/>
              </a:solidFill>
              <a:miter lim="800000"/>
              <a:headEnd/>
              <a:tailEnd/>
            </a:ln>
          </p:spPr>
        </p:pic>
        <p:sp>
          <p:nvSpPr>
            <p:cNvPr id="481287" name="Oval 7"/>
            <p:cNvSpPr>
              <a:spLocks noChangeArrowheads="1"/>
            </p:cNvSpPr>
            <p:nvPr/>
          </p:nvSpPr>
          <p:spPr bwMode="auto">
            <a:xfrm rot="9405908">
              <a:off x="2049463" y="2492375"/>
              <a:ext cx="2593975" cy="1800225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48816842-FBD8-40F3-AEA1-39983119A063}" type="slidenum">
              <a:rPr lang="el-GR" sz="1400" b="1"/>
              <a:pPr/>
              <a:t>53</a:t>
            </a:fld>
            <a:endParaRPr lang="el-GR" sz="1400" b="1"/>
          </a:p>
        </p:txBody>
      </p:sp>
      <p:grpSp>
        <p:nvGrpSpPr>
          <p:cNvPr id="472072" name="Group 8"/>
          <p:cNvGrpSpPr>
            <a:grpSpLocks/>
          </p:cNvGrpSpPr>
          <p:nvPr/>
        </p:nvGrpSpPr>
        <p:grpSpPr bwMode="auto">
          <a:xfrm>
            <a:off x="395288" y="692150"/>
            <a:ext cx="4752975" cy="5689600"/>
            <a:chOff x="1232" y="923"/>
            <a:chExt cx="1648" cy="2206"/>
          </a:xfrm>
        </p:grpSpPr>
        <p:pic>
          <p:nvPicPr>
            <p:cNvPr id="472068" name="Picture 4" descr="img316α"/>
            <p:cNvPicPr>
              <a:picLocks noChangeAspect="1" noChangeArrowheads="1"/>
            </p:cNvPicPr>
            <p:nvPr/>
          </p:nvPicPr>
          <p:blipFill>
            <a:blip r:embed="rId3" cstate="print"/>
            <a:srcRect l="6436" t="12265" r="53638" b="24530"/>
            <a:stretch>
              <a:fillRect/>
            </a:stretch>
          </p:blipFill>
          <p:spPr bwMode="auto">
            <a:xfrm>
              <a:off x="1232" y="923"/>
              <a:ext cx="1594" cy="2206"/>
            </a:xfrm>
            <a:prstGeom prst="rect">
              <a:avLst/>
            </a:prstGeom>
            <a:noFill/>
            <a:ln w="76200" cmpd="tri">
              <a:solidFill>
                <a:srgbClr val="FF0000"/>
              </a:solidFill>
              <a:miter lim="800000"/>
              <a:headEnd/>
              <a:tailEnd/>
            </a:ln>
          </p:spPr>
        </p:pic>
        <p:sp>
          <p:nvSpPr>
            <p:cNvPr id="472069" name="Oval 5"/>
            <p:cNvSpPr>
              <a:spLocks noChangeArrowheads="1"/>
            </p:cNvSpPr>
            <p:nvPr/>
          </p:nvSpPr>
          <p:spPr bwMode="auto">
            <a:xfrm rot="9405908">
              <a:off x="1336" y="1615"/>
              <a:ext cx="1544" cy="1044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pic>
        <p:nvPicPr>
          <p:cNvPr id="472073" name="Picture 9" descr="img517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14128" t="1706"/>
          <a:stretch>
            <a:fillRect/>
          </a:stretch>
        </p:blipFill>
        <p:spPr>
          <a:xfrm>
            <a:off x="5272088" y="620713"/>
            <a:ext cx="3692525" cy="5832475"/>
          </a:xfrm>
          <a:noFill/>
          <a:ln/>
        </p:spPr>
      </p:pic>
      <p:sp>
        <p:nvSpPr>
          <p:cNvPr id="472076" name="Rectangle 12"/>
          <p:cNvSpPr>
            <a:spLocks noChangeArrowheads="1"/>
          </p:cNvSpPr>
          <p:nvPr/>
        </p:nvSpPr>
        <p:spPr bwMode="auto">
          <a:xfrm>
            <a:off x="2771775" y="44450"/>
            <a:ext cx="360045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l-GR" sz="2800" b="1">
                <a:solidFill>
                  <a:srgbClr val="FF0000"/>
                </a:solidFill>
                <a:latin typeface="Palatino Linotype" pitchFamily="18" charset="0"/>
              </a:rPr>
              <a:t>Μπουζούκι</a:t>
            </a:r>
          </a:p>
        </p:txBody>
      </p:sp>
      <p:sp>
        <p:nvSpPr>
          <p:cNvPr id="10" name="9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1" name="10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3C75A-26BF-436E-A919-672141FA7AF8}" type="datetime9">
              <a:rPr lang="el-GR" smtClean="0"/>
              <a:pPr/>
              <a:t>3/2/2017 5:09:29 μμ</a:t>
            </a:fld>
            <a:endParaRPr lang="el-GR"/>
          </a:p>
        </p:txBody>
      </p:sp>
      <p:pic>
        <p:nvPicPr>
          <p:cNvPr id="12" name="Δ053 - Μπαγλαμάς - Μπουζούκι +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7767662" y="19524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2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2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2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2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235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9D3B24AE-20D2-4AB1-8683-0C41E943A593}" type="slidenum">
              <a:rPr lang="el-GR" sz="1400" b="1"/>
              <a:pPr/>
              <a:t>54</a:t>
            </a:fld>
            <a:endParaRPr lang="el-GR" sz="1400" b="1"/>
          </a:p>
        </p:txBody>
      </p:sp>
      <p:sp>
        <p:nvSpPr>
          <p:cNvPr id="3594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44450"/>
            <a:ext cx="9144000" cy="1439863"/>
          </a:xfrm>
        </p:spPr>
        <p:txBody>
          <a:bodyPr/>
          <a:lstStyle/>
          <a:p>
            <a:r>
              <a:rPr lang="el-GR" sz="6000">
                <a:latin typeface="Palatino Linotype" pitchFamily="18" charset="0"/>
              </a:rPr>
              <a:t>Ἑνότητα Πρώτη</a:t>
            </a:r>
          </a:p>
        </p:txBody>
      </p:sp>
      <p:sp>
        <p:nvSpPr>
          <p:cNvPr id="359427" name="Rectangle 3"/>
          <p:cNvSpPr>
            <a:spLocks noChangeArrowheads="1"/>
          </p:cNvSpPr>
          <p:nvPr/>
        </p:nvSpPr>
        <p:spPr bwMode="auto">
          <a:xfrm>
            <a:off x="-73025" y="1412875"/>
            <a:ext cx="9109075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Μουσικὰ Ὄργανα</a:t>
            </a:r>
            <a:endParaRPr lang="en-US" sz="45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Συγχρόνων (καὶ οἰκείων) μὲ</a:t>
            </a:r>
            <a:r>
              <a:rPr lang="en-US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</a:t>
            </a: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τὸ Θεόφιλο Παραδόσεων</a:t>
            </a:r>
          </a:p>
        </p:txBody>
      </p:sp>
      <p:sp>
        <p:nvSpPr>
          <p:cNvPr id="359428" name="Rectangle 4"/>
          <p:cNvSpPr>
            <a:spLocks noChangeArrowheads="1"/>
          </p:cNvSpPr>
          <p:nvPr/>
        </p:nvSpPr>
        <p:spPr bwMode="auto">
          <a:xfrm>
            <a:off x="250825" y="4149725"/>
            <a:ext cx="8064500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135063" lvl="1" indent="-677863"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l-GR" sz="47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Ἑλληνικῆς Παραδόσεως</a:t>
            </a:r>
          </a:p>
          <a:p>
            <a:pPr marL="1135063" lvl="1" indent="-677863"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l-GR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Γ</a:t>
            </a:r>
            <a:r>
              <a:rPr lang="en-US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.</a:t>
            </a:r>
            <a:r>
              <a:rPr lang="el-GR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 Ἔγχορδα – Μὲ Δοξάρι</a:t>
            </a: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9" name="8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3A3BF-AB40-42B9-8156-9A7F9F6A9DEF}" type="datetime9">
              <a:rPr lang="el-GR" smtClean="0"/>
              <a:pPr/>
              <a:t>3/2/2017 5:09:44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9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9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9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9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9427" grpId="0" autoUpdateAnimBg="0" rev="1"/>
      <p:bldP spid="359428" grpId="0" autoUpdateAnimBg="0" rev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A98968C5-B063-4E3B-BCA9-9E5C6CAD6177}" type="slidenum">
              <a:rPr lang="el-GR" sz="1400" b="1"/>
              <a:pPr/>
              <a:t>55</a:t>
            </a:fld>
            <a:endParaRPr lang="el-GR" sz="1400" b="1"/>
          </a:p>
        </p:txBody>
      </p:sp>
      <p:sp>
        <p:nvSpPr>
          <p:cNvPr id="310274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6000760" y="142875"/>
            <a:ext cx="3000396" cy="1500175"/>
          </a:xfrm>
        </p:spPr>
        <p:txBody>
          <a:bodyPr/>
          <a:lstStyle/>
          <a:p>
            <a:r>
              <a:rPr lang="el-GR" sz="2800" i="1" dirty="0" smtClean="0">
                <a:latin typeface="Palatino Linotype" pitchFamily="18" charset="0"/>
              </a:rPr>
              <a:t>193</a:t>
            </a:r>
            <a:r>
              <a:rPr lang="en-US" sz="2800" i="1" dirty="0" smtClean="0">
                <a:latin typeface="Palatino Linotype" pitchFamily="18" charset="0"/>
              </a:rPr>
              <a:t>3</a:t>
            </a:r>
            <a:r>
              <a:rPr lang="el-GR" sz="2800" i="1" dirty="0" smtClean="0">
                <a:latin typeface="Palatino Linotype" pitchFamily="18" charset="0"/>
              </a:rPr>
              <a:t>, </a:t>
            </a:r>
            <a:r>
              <a:rPr lang="el-GR" sz="2800" i="1" dirty="0" err="1" smtClean="0">
                <a:latin typeface="Palatino Linotype" pitchFamily="18" charset="0"/>
              </a:rPr>
              <a:t>Μουσεῖο</a:t>
            </a:r>
            <a:r>
              <a:rPr lang="el-GR" sz="2800" i="1" dirty="0" smtClean="0">
                <a:latin typeface="Palatino Linotype" pitchFamily="18" charset="0"/>
              </a:rPr>
              <a:t> </a:t>
            </a:r>
            <a:r>
              <a:rPr lang="en-US" sz="2800" i="1" dirty="0" err="1" smtClean="0">
                <a:latin typeface="Palatino Linotype" pitchFamily="18" charset="0"/>
              </a:rPr>
              <a:t>Teriade</a:t>
            </a:r>
            <a:r>
              <a:rPr lang="en-US" sz="2800" i="1" dirty="0" smtClean="0">
                <a:latin typeface="Palatino Linotype" pitchFamily="18" charset="0"/>
              </a:rPr>
              <a:t>, </a:t>
            </a:r>
            <a:r>
              <a:rPr lang="el-GR" sz="2800" i="1" dirty="0" err="1" smtClean="0">
                <a:latin typeface="Palatino Linotype" pitchFamily="18" charset="0"/>
              </a:rPr>
              <a:t>Βαρειὰ</a:t>
            </a:r>
            <a:r>
              <a:rPr lang="el-GR" sz="2800" i="1" dirty="0" smtClean="0">
                <a:latin typeface="Palatino Linotype" pitchFamily="18" charset="0"/>
              </a:rPr>
              <a:t> Μυτιλήνης</a:t>
            </a:r>
          </a:p>
        </p:txBody>
      </p:sp>
      <p:sp>
        <p:nvSpPr>
          <p:cNvPr id="310275" name="Rectangle 3"/>
          <p:cNvSpPr>
            <a:spLocks noGrp="1" noChangeArrowheads="1"/>
          </p:cNvSpPr>
          <p:nvPr>
            <p:ph type="title"/>
          </p:nvPr>
        </p:nvSpPr>
        <p:spPr>
          <a:xfrm>
            <a:off x="1" y="44450"/>
            <a:ext cx="2071669" cy="1741476"/>
          </a:xfrm>
          <a:noFill/>
          <a:ln/>
        </p:spPr>
        <p:txBody>
          <a:bodyPr/>
          <a:lstStyle/>
          <a:p>
            <a:r>
              <a:rPr lang="el-GR" sz="2800" dirty="0" smtClean="0">
                <a:effectLst/>
                <a:latin typeface="Palatino Linotype" pitchFamily="18" charset="0"/>
              </a:rPr>
              <a:t>"</a:t>
            </a:r>
            <a:r>
              <a:rPr lang="el-GR" sz="2800" dirty="0" err="1" smtClean="0">
                <a:effectLst/>
                <a:latin typeface="Palatino Linotype" pitchFamily="18" charset="0"/>
              </a:rPr>
              <a:t>Λίμνιος</a:t>
            </a:r>
            <a:r>
              <a:rPr lang="el-GR" sz="2800" dirty="0" smtClean="0">
                <a:effectLst/>
                <a:latin typeface="Palatino Linotype" pitchFamily="18" charset="0"/>
              </a:rPr>
              <a:t>"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Κεχαγιᾶς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pic>
        <p:nvPicPr>
          <p:cNvPr id="310276" name="Picture 4" descr="1930 - Κεχαγιάς, Λυράρης +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4653" r="3466" b="5442"/>
          <a:stretch>
            <a:fillRect/>
          </a:stretch>
        </p:blipFill>
        <p:spPr>
          <a:xfrm>
            <a:off x="2071670" y="142852"/>
            <a:ext cx="3857652" cy="6254034"/>
          </a:xfrm>
          <a:noFill/>
          <a:ln/>
        </p:spPr>
      </p:pic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4DE1D-A1E9-4AEA-B737-C900EB5AA704}" type="datetime9">
              <a:rPr lang="el-GR" smtClean="0"/>
              <a:pPr/>
              <a:t>3/2/2017 5:09:59 μμ</a:t>
            </a:fld>
            <a:endParaRPr lang="el-GR"/>
          </a:p>
        </p:txBody>
      </p:sp>
      <p:sp>
        <p:nvSpPr>
          <p:cNvPr id="11" name="Oval 5"/>
          <p:cNvSpPr>
            <a:spLocks noChangeArrowheads="1"/>
          </p:cNvSpPr>
          <p:nvPr/>
        </p:nvSpPr>
        <p:spPr bwMode="auto">
          <a:xfrm rot="11319193">
            <a:off x="3787033" y="2036986"/>
            <a:ext cx="1716713" cy="1988569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7C77D603-09EF-4624-BDDA-A2A18ABF75B5}" type="slidenum">
              <a:rPr lang="el-GR" sz="1400" b="1"/>
              <a:pPr/>
              <a:t>56</a:t>
            </a:fld>
            <a:endParaRPr lang="el-GR" sz="1400" b="1"/>
          </a:p>
        </p:txBody>
      </p:sp>
      <p:grpSp>
        <p:nvGrpSpPr>
          <p:cNvPr id="477193" name="Group 9"/>
          <p:cNvGrpSpPr>
            <a:grpSpLocks/>
          </p:cNvGrpSpPr>
          <p:nvPr/>
        </p:nvGrpSpPr>
        <p:grpSpPr bwMode="auto">
          <a:xfrm>
            <a:off x="0" y="763588"/>
            <a:ext cx="2916238" cy="3097212"/>
            <a:chOff x="2173" y="1106"/>
            <a:chExt cx="1620" cy="1759"/>
          </a:xfrm>
        </p:grpSpPr>
        <p:pic>
          <p:nvPicPr>
            <p:cNvPr id="477188" name="Picture 4" descr="1930 - Κεχαγιάς, Λυράρης +"/>
            <p:cNvPicPr>
              <a:picLocks noChangeAspect="1" noChangeArrowheads="1"/>
            </p:cNvPicPr>
            <p:nvPr/>
          </p:nvPicPr>
          <p:blipFill>
            <a:blip r:embed="rId3" cstate="print"/>
            <a:srcRect l="15953" t="17409" r="9116" b="33478"/>
            <a:stretch>
              <a:fillRect/>
            </a:stretch>
          </p:blipFill>
          <p:spPr bwMode="auto">
            <a:xfrm>
              <a:off x="2173" y="1106"/>
              <a:ext cx="1578" cy="1759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77189" name="Oval 5"/>
            <p:cNvSpPr>
              <a:spLocks noChangeArrowheads="1"/>
            </p:cNvSpPr>
            <p:nvPr/>
          </p:nvSpPr>
          <p:spPr bwMode="auto">
            <a:xfrm rot="9405908">
              <a:off x="2401" y="1586"/>
              <a:ext cx="1392" cy="998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sp>
        <p:nvSpPr>
          <p:cNvPr id="477192" name="Rectangle 8"/>
          <p:cNvSpPr>
            <a:spLocks noChangeArrowheads="1"/>
          </p:cNvSpPr>
          <p:nvPr/>
        </p:nvSpPr>
        <p:spPr bwMode="auto">
          <a:xfrm>
            <a:off x="1619250" y="44450"/>
            <a:ext cx="59055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l-GR" sz="2800" b="1">
                <a:solidFill>
                  <a:srgbClr val="FF0000"/>
                </a:solidFill>
                <a:latin typeface="Palatino Linotype" pitchFamily="18" charset="0"/>
              </a:rPr>
              <a:t>Κεχαγιάδικη Λύρα Λήμνου</a:t>
            </a:r>
          </a:p>
        </p:txBody>
      </p:sp>
      <p:pic>
        <p:nvPicPr>
          <p:cNvPr id="477195" name="Picture 11" descr="img52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52938" y="836613"/>
            <a:ext cx="4727575" cy="5545137"/>
          </a:xfrm>
          <a:prstGeom prst="rect">
            <a:avLst/>
          </a:prstGeom>
          <a:noFill/>
        </p:spPr>
      </p:pic>
      <p:pic>
        <p:nvPicPr>
          <p:cNvPr id="477196" name="Picture 12" descr="img50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971925"/>
            <a:ext cx="2843213" cy="2409825"/>
          </a:xfrm>
          <a:prstGeom prst="rect">
            <a:avLst/>
          </a:prstGeom>
          <a:noFill/>
        </p:spPr>
      </p:pic>
      <p:pic>
        <p:nvPicPr>
          <p:cNvPr id="477194" name="Picture 10" descr="img50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87675" y="1844675"/>
            <a:ext cx="2012950" cy="3600450"/>
          </a:xfrm>
          <a:prstGeom prst="rect">
            <a:avLst/>
          </a:prstGeom>
          <a:noFill/>
        </p:spPr>
      </p:pic>
      <p:sp>
        <p:nvSpPr>
          <p:cNvPr id="13" name="1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4" name="1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8A392-2992-4811-B857-907D2292FA7C}" type="datetime9">
              <a:rPr lang="el-GR" smtClean="0"/>
              <a:pPr/>
              <a:t>3/2/2017 5:10:14 μμ</a:t>
            </a:fld>
            <a:endParaRPr lang="el-GR"/>
          </a:p>
        </p:txBody>
      </p:sp>
      <p:pic>
        <p:nvPicPr>
          <p:cNvPr id="15" name="Δ056α - Λύρα νησιώτικη - Νταούλι +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3357554" y="928670"/>
            <a:ext cx="500066" cy="500066"/>
          </a:xfrm>
          <a:prstGeom prst="rect">
            <a:avLst/>
          </a:prstGeo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7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7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7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77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7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7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77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7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015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7C77D603-09EF-4624-BDDA-A2A18ABF75B5}" type="slidenum">
              <a:rPr lang="el-GR" sz="1400" b="1"/>
              <a:pPr/>
              <a:t>57</a:t>
            </a:fld>
            <a:endParaRPr lang="el-GR" sz="1400" b="1"/>
          </a:p>
        </p:txBody>
      </p:sp>
      <p:sp>
        <p:nvSpPr>
          <p:cNvPr id="477192" name="Rectangle 8"/>
          <p:cNvSpPr>
            <a:spLocks noChangeArrowheads="1"/>
          </p:cNvSpPr>
          <p:nvPr/>
        </p:nvSpPr>
        <p:spPr bwMode="auto">
          <a:xfrm>
            <a:off x="1619250" y="44450"/>
            <a:ext cx="59055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l-GR" sz="2800" b="1" dirty="0" err="1" smtClean="0">
                <a:solidFill>
                  <a:srgbClr val="FF0000"/>
                </a:solidFill>
                <a:latin typeface="Palatino Linotype" pitchFamily="18" charset="0"/>
              </a:rPr>
              <a:t>Ἄλλοι</a:t>
            </a:r>
            <a:r>
              <a:rPr lang="el-GR" sz="2800" b="1" dirty="0" smtClean="0">
                <a:solidFill>
                  <a:srgbClr val="FF0000"/>
                </a:solidFill>
                <a:latin typeface="Palatino Linotype" pitchFamily="18" charset="0"/>
              </a:rPr>
              <a:t> Τύποι Λύρας</a:t>
            </a:r>
          </a:p>
        </p:txBody>
      </p:sp>
      <p:sp>
        <p:nvSpPr>
          <p:cNvPr id="13" name="1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4" name="1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8A392-2992-4811-B857-907D2292FA7C}" type="datetime9">
              <a:rPr lang="el-GR" smtClean="0"/>
              <a:pPr/>
              <a:t>3/2/2017 5:10:29 μμ</a:t>
            </a:fld>
            <a:endParaRPr lang="el-GR"/>
          </a:p>
        </p:txBody>
      </p:sp>
      <p:pic>
        <p:nvPicPr>
          <p:cNvPr id="15" name="Δ057α - Λύρα κρητική - Κλίμακα, κούρδιοσμα +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8" cstate="print"/>
          <a:stretch>
            <a:fillRect/>
          </a:stretch>
        </p:blipFill>
        <p:spPr>
          <a:xfrm>
            <a:off x="500033" y="642918"/>
            <a:ext cx="3810026" cy="2857520"/>
          </a:xfrm>
          <a:prstGeom prst="rect">
            <a:avLst/>
          </a:prstGeom>
        </p:spPr>
      </p:pic>
      <p:pic>
        <p:nvPicPr>
          <p:cNvPr id="16" name="Δ057β - Λύρα κρητική +.AVI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9" cstate="print"/>
          <a:stretch>
            <a:fillRect/>
          </a:stretch>
        </p:blipFill>
        <p:spPr>
          <a:xfrm>
            <a:off x="500033" y="3571876"/>
            <a:ext cx="3810027" cy="2857520"/>
          </a:xfrm>
          <a:prstGeom prst="rect">
            <a:avLst/>
          </a:prstGeom>
        </p:spPr>
      </p:pic>
      <p:pic>
        <p:nvPicPr>
          <p:cNvPr id="17" name="Δ057γ - Λύρα Κεμεντζές +.AVI">
            <a:hlinkClick r:id="" action="ppaction://media"/>
          </p:cNvPr>
          <p:cNvPicPr>
            <a:picLocks noRot="1" noChangeAspect="1"/>
          </p:cNvPicPr>
          <p:nvPr>
            <a:videoFile r:link="rId3"/>
          </p:nvPr>
        </p:nvPicPr>
        <p:blipFill>
          <a:blip r:embed="rId10" cstate="print"/>
          <a:stretch>
            <a:fillRect/>
          </a:stretch>
        </p:blipFill>
        <p:spPr>
          <a:xfrm>
            <a:off x="4714876" y="3630614"/>
            <a:ext cx="3714776" cy="2786082"/>
          </a:xfrm>
          <a:prstGeom prst="rect">
            <a:avLst/>
          </a:prstGeom>
        </p:spPr>
      </p:pic>
      <p:pic>
        <p:nvPicPr>
          <p:cNvPr id="18" name="Δ057δ - Λύρα Κεμεντζές +.AVI">
            <a:hlinkClick r:id="" action="ppaction://media"/>
          </p:cNvPr>
          <p:cNvPicPr>
            <a:picLocks noRot="1" noChangeAspect="1"/>
          </p:cNvPicPr>
          <p:nvPr>
            <a:videoFile r:link="rId4"/>
          </p:nvPr>
        </p:nvPicPr>
        <p:blipFill>
          <a:blip r:embed="rId11" cstate="print"/>
          <a:stretch>
            <a:fillRect/>
          </a:stretch>
        </p:blipFill>
        <p:spPr>
          <a:xfrm>
            <a:off x="4714876" y="714368"/>
            <a:ext cx="3714760" cy="2786070"/>
          </a:xfrm>
          <a:prstGeom prst="rect">
            <a:avLst/>
          </a:prstGeom>
        </p:spPr>
      </p:pic>
      <p:pic>
        <p:nvPicPr>
          <p:cNvPr id="19" name="Δ057β2 - Λύρα κρητική με γερακοκούδουνα +.WAV">
            <a:hlinkClick r:id="" action="ppaction://media"/>
          </p:cNvPr>
          <p:cNvPicPr>
            <a:picLocks noRot="1" noChangeAspect="1"/>
          </p:cNvPicPr>
          <p:nvPr>
            <a:audioFile r:link="rId5"/>
          </p:nvPr>
        </p:nvPicPr>
        <p:blipFill>
          <a:blip r:embed="rId12" cstate="print"/>
          <a:stretch>
            <a:fillRect/>
          </a:stretch>
        </p:blipFill>
        <p:spPr>
          <a:xfrm>
            <a:off x="1643042" y="214290"/>
            <a:ext cx="304800" cy="304800"/>
          </a:xfrm>
          <a:prstGeom prst="rect">
            <a:avLst/>
          </a:prstGeom>
        </p:spPr>
      </p:pic>
      <p:pic>
        <p:nvPicPr>
          <p:cNvPr id="20" name="Δ057ε - Λύρα Ποντιακή - Νταούλι.WAV">
            <a:hlinkClick r:id="" action="ppaction://media"/>
          </p:cNvPr>
          <p:cNvPicPr>
            <a:picLocks noRot="1" noChangeAspect="1"/>
          </p:cNvPicPr>
          <p:nvPr>
            <a:audioFile r:link="rId6"/>
          </p:nvPr>
        </p:nvPicPr>
        <p:blipFill>
          <a:blip r:embed="rId13" cstate="print"/>
          <a:stretch>
            <a:fillRect/>
          </a:stretch>
        </p:blipFill>
        <p:spPr>
          <a:xfrm>
            <a:off x="7358082" y="21429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105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2042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2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video>
            <p:video>
              <p:cMediaNode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video>
            <p:video>
              <p:cMediaNode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video>
            <p:video>
              <p:cMediaNode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video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>
                <p:cTn id="3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9538EF13-DF05-421B-AFAC-0A5511FA221B}" type="slidenum">
              <a:rPr lang="el-GR" sz="1400" b="1"/>
              <a:pPr/>
              <a:t>58</a:t>
            </a:fld>
            <a:endParaRPr lang="el-GR" sz="1400" b="1"/>
          </a:p>
        </p:txBody>
      </p:sp>
      <p:sp>
        <p:nvSpPr>
          <p:cNvPr id="481282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5072066" y="71438"/>
            <a:ext cx="4214842" cy="928670"/>
          </a:xfrm>
        </p:spPr>
        <p:txBody>
          <a:bodyPr/>
          <a:lstStyle/>
          <a:p>
            <a:r>
              <a:rPr lang="el-GR" sz="2800" i="1" dirty="0">
                <a:latin typeface="Palatino Linotype" pitchFamily="18" charset="0"/>
              </a:rPr>
              <a:t>1930 </a:t>
            </a:r>
            <a:r>
              <a:rPr lang="el-GR" sz="2800" i="1" dirty="0" smtClean="0">
                <a:latin typeface="Palatino Linotype" pitchFamily="18" charset="0"/>
              </a:rPr>
              <a:t>- </a:t>
            </a:r>
            <a:r>
              <a:rPr lang="el-GR" sz="2800" i="1" dirty="0" err="1" smtClean="0">
                <a:latin typeface="Palatino Linotype" pitchFamily="18" charset="0"/>
              </a:rPr>
              <a:t>Μουσεῖο</a:t>
            </a:r>
            <a:r>
              <a:rPr lang="el-GR" sz="2800" i="1" dirty="0" smtClean="0">
                <a:latin typeface="Palatino Linotype" pitchFamily="18" charset="0"/>
              </a:rPr>
              <a:t> </a:t>
            </a:r>
            <a:r>
              <a:rPr lang="en-US" sz="2800" i="1" dirty="0" err="1" smtClean="0">
                <a:latin typeface="Palatino Linotype" pitchFamily="18" charset="0"/>
              </a:rPr>
              <a:t>Teriade</a:t>
            </a:r>
            <a:r>
              <a:rPr lang="en-US" sz="2800" i="1" dirty="0" smtClean="0">
                <a:latin typeface="Palatino Linotype" pitchFamily="18" charset="0"/>
              </a:rPr>
              <a:t>, </a:t>
            </a:r>
            <a:r>
              <a:rPr lang="el-GR" sz="2800" i="1" dirty="0" err="1" smtClean="0">
                <a:latin typeface="Palatino Linotype" pitchFamily="18" charset="0"/>
              </a:rPr>
              <a:t>Βαρειὰ</a:t>
            </a:r>
            <a:r>
              <a:rPr lang="el-GR" sz="2800" i="1" dirty="0" smtClean="0">
                <a:latin typeface="Palatino Linotype" pitchFamily="18" charset="0"/>
              </a:rPr>
              <a:t> Μυτιλήνης</a:t>
            </a:r>
            <a:endParaRPr lang="el-GR" sz="2800" i="1" dirty="0">
              <a:latin typeface="Palatino Linotype" pitchFamily="18" charset="0"/>
            </a:endParaRPr>
          </a:p>
        </p:txBody>
      </p:sp>
      <p:sp>
        <p:nvSpPr>
          <p:cNvPr id="48128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2225"/>
            <a:ext cx="5000628" cy="1120759"/>
          </a:xfrm>
          <a:noFill/>
          <a:ln/>
        </p:spPr>
        <p:txBody>
          <a:bodyPr/>
          <a:lstStyle/>
          <a:p>
            <a:pPr algn="l"/>
            <a:r>
              <a:rPr lang="el-GR" sz="2800" dirty="0" smtClean="0">
                <a:effectLst/>
                <a:latin typeface="Palatino Linotype" pitchFamily="18" charset="0"/>
              </a:rPr>
              <a:t>"</a:t>
            </a:r>
            <a:r>
              <a:rPr lang="el-GR" sz="2800" dirty="0" err="1" smtClean="0">
                <a:effectLst/>
                <a:latin typeface="Palatino Linotype" pitchFamily="18" charset="0"/>
              </a:rPr>
              <a:t>Ἁγιασιώτισες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Χορεύοντες</a:t>
            </a:r>
            <a:r>
              <a:rPr lang="el-GR" sz="2800" dirty="0" smtClean="0">
                <a:effectLst/>
                <a:latin typeface="Palatino Linotype" pitchFamily="18" charset="0"/>
              </a:rPr>
              <a:t>"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εἰς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τὴν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Καρύνην</a:t>
            </a:r>
            <a:r>
              <a:rPr lang="el-GR" sz="2800" dirty="0" smtClean="0">
                <a:effectLst/>
                <a:latin typeface="Palatino Linotype" pitchFamily="18" charset="0"/>
              </a:rPr>
              <a:t>.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pic>
        <p:nvPicPr>
          <p:cNvPr id="481284" name="Picture 4" descr="img31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1438" y="1543063"/>
            <a:ext cx="8964612" cy="3743325"/>
          </a:xfrm>
          <a:noFill/>
          <a:ln/>
        </p:spPr>
      </p:pic>
      <p:sp>
        <p:nvSpPr>
          <p:cNvPr id="10" name="9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4" name="Oval 7"/>
          <p:cNvSpPr>
            <a:spLocks noChangeArrowheads="1"/>
          </p:cNvSpPr>
          <p:nvPr/>
        </p:nvSpPr>
        <p:spPr bwMode="auto">
          <a:xfrm rot="10352627">
            <a:off x="118316" y="3168443"/>
            <a:ext cx="2388053" cy="1912517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1" name="10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164BF-20DC-4A2E-9EFE-5F58B5F32F46}" type="datetime9">
              <a:rPr lang="el-GR" smtClean="0"/>
              <a:pPr/>
              <a:t>3/2/2017 5:10:44 μμ</a:t>
            </a:fld>
            <a:endParaRPr lang="el-GR"/>
          </a:p>
        </p:txBody>
      </p:sp>
      <p:grpSp>
        <p:nvGrpSpPr>
          <p:cNvPr id="15" name="14 - Ομάδα"/>
          <p:cNvGrpSpPr/>
          <p:nvPr/>
        </p:nvGrpSpPr>
        <p:grpSpPr>
          <a:xfrm>
            <a:off x="1547813" y="785813"/>
            <a:ext cx="6337300" cy="5540375"/>
            <a:chOff x="1547813" y="785813"/>
            <a:chExt cx="6337300" cy="5540375"/>
          </a:xfrm>
        </p:grpSpPr>
        <p:pic>
          <p:nvPicPr>
            <p:cNvPr id="481285" name="Picture 5" descr="img316α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47813" y="785813"/>
              <a:ext cx="6337300" cy="5540375"/>
            </a:xfrm>
            <a:prstGeom prst="rect">
              <a:avLst/>
            </a:prstGeom>
            <a:noFill/>
            <a:ln w="76200" cmpd="tri">
              <a:solidFill>
                <a:srgbClr val="FF0000"/>
              </a:solidFill>
              <a:miter lim="800000"/>
              <a:headEnd/>
              <a:tailEnd/>
            </a:ln>
          </p:spPr>
        </p:pic>
        <p:sp>
          <p:nvSpPr>
            <p:cNvPr id="12" name="Oval 7"/>
            <p:cNvSpPr>
              <a:spLocks noChangeArrowheads="1"/>
            </p:cNvSpPr>
            <p:nvPr/>
          </p:nvSpPr>
          <p:spPr bwMode="auto">
            <a:xfrm rot="10352627">
              <a:off x="5073650" y="836613"/>
              <a:ext cx="2593975" cy="2520950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2D677540-46A3-4F8F-881D-CAEC25F085AD}" type="slidenum">
              <a:rPr lang="el-GR" sz="1400" b="1"/>
              <a:pPr/>
              <a:t>59</a:t>
            </a:fld>
            <a:endParaRPr lang="el-GR" sz="1400" b="1"/>
          </a:p>
        </p:txBody>
      </p:sp>
      <p:grpSp>
        <p:nvGrpSpPr>
          <p:cNvPr id="483339" name="Group 11"/>
          <p:cNvGrpSpPr>
            <a:grpSpLocks/>
          </p:cNvGrpSpPr>
          <p:nvPr/>
        </p:nvGrpSpPr>
        <p:grpSpPr bwMode="auto">
          <a:xfrm>
            <a:off x="107950" y="692150"/>
            <a:ext cx="2663825" cy="2881313"/>
            <a:chOff x="3309" y="709"/>
            <a:chExt cx="1377" cy="1696"/>
          </a:xfrm>
        </p:grpSpPr>
        <p:pic>
          <p:nvPicPr>
            <p:cNvPr id="483333" name="Picture 5" descr="img316α"/>
            <p:cNvPicPr>
              <a:picLocks noChangeAspect="1" noChangeArrowheads="1"/>
            </p:cNvPicPr>
            <p:nvPr/>
          </p:nvPicPr>
          <p:blipFill>
            <a:blip r:embed="rId8" cstate="print"/>
            <a:srcRect l="57928" t="4906" r="8582" b="46606"/>
            <a:stretch>
              <a:fillRect/>
            </a:stretch>
          </p:blipFill>
          <p:spPr bwMode="auto">
            <a:xfrm>
              <a:off x="3309" y="709"/>
              <a:ext cx="1340" cy="1696"/>
            </a:xfrm>
            <a:prstGeom prst="rect">
              <a:avLst/>
            </a:prstGeom>
            <a:noFill/>
            <a:ln w="76200" cmpd="tri">
              <a:solidFill>
                <a:srgbClr val="FF0000"/>
              </a:solidFill>
              <a:miter lim="800000"/>
              <a:headEnd/>
              <a:tailEnd/>
            </a:ln>
          </p:spPr>
        </p:pic>
        <p:sp>
          <p:nvSpPr>
            <p:cNvPr id="483334" name="Oval 6"/>
            <p:cNvSpPr>
              <a:spLocks noChangeArrowheads="1"/>
            </p:cNvSpPr>
            <p:nvPr/>
          </p:nvSpPr>
          <p:spPr bwMode="auto">
            <a:xfrm rot="2038005">
              <a:off x="3744" y="733"/>
              <a:ext cx="942" cy="1497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sp>
        <p:nvSpPr>
          <p:cNvPr id="483338" name="Rectangle 10"/>
          <p:cNvSpPr>
            <a:spLocks noChangeArrowheads="1"/>
          </p:cNvSpPr>
          <p:nvPr/>
        </p:nvSpPr>
        <p:spPr bwMode="auto">
          <a:xfrm>
            <a:off x="1619250" y="22225"/>
            <a:ext cx="59055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l-GR" sz="2800" b="1">
                <a:solidFill>
                  <a:srgbClr val="FF0000"/>
                </a:solidFill>
                <a:latin typeface="Palatino Linotype" pitchFamily="18" charset="0"/>
              </a:rPr>
              <a:t>Βιολόλυρα, Βιολί</a:t>
            </a:r>
          </a:p>
        </p:txBody>
      </p:sp>
      <p:pic>
        <p:nvPicPr>
          <p:cNvPr id="483341" name="Picture 13" descr="img508"/>
          <p:cNvPicPr>
            <a:picLocks noChangeAspect="1" noChangeArrowheads="1"/>
          </p:cNvPicPr>
          <p:nvPr/>
        </p:nvPicPr>
        <p:blipFill>
          <a:blip r:embed="rId9" cstate="print"/>
          <a:srcRect l="71582" t="40370" b="11534"/>
          <a:stretch>
            <a:fillRect/>
          </a:stretch>
        </p:blipFill>
        <p:spPr bwMode="auto">
          <a:xfrm>
            <a:off x="3851275" y="4130675"/>
            <a:ext cx="1004888" cy="2393950"/>
          </a:xfrm>
          <a:prstGeom prst="rect">
            <a:avLst/>
          </a:prstGeom>
          <a:noFill/>
        </p:spPr>
      </p:pic>
      <p:grpSp>
        <p:nvGrpSpPr>
          <p:cNvPr id="483365" name="Group 37"/>
          <p:cNvGrpSpPr>
            <a:grpSpLocks/>
          </p:cNvGrpSpPr>
          <p:nvPr/>
        </p:nvGrpSpPr>
        <p:grpSpPr bwMode="auto">
          <a:xfrm>
            <a:off x="2987675" y="620713"/>
            <a:ext cx="5905500" cy="3960812"/>
            <a:chOff x="2177" y="554"/>
            <a:chExt cx="3606" cy="2422"/>
          </a:xfrm>
        </p:grpSpPr>
        <p:pic>
          <p:nvPicPr>
            <p:cNvPr id="483340" name="Picture 12" descr="img530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177" y="554"/>
              <a:ext cx="3606" cy="2422"/>
            </a:xfrm>
            <a:prstGeom prst="rect">
              <a:avLst/>
            </a:prstGeom>
            <a:noFill/>
          </p:spPr>
        </p:pic>
        <p:sp>
          <p:nvSpPr>
            <p:cNvPr id="483346" name="Oval 18"/>
            <p:cNvSpPr>
              <a:spLocks noChangeArrowheads="1"/>
            </p:cNvSpPr>
            <p:nvPr/>
          </p:nvSpPr>
          <p:spPr bwMode="auto">
            <a:xfrm rot="8237600">
              <a:off x="2855" y="1162"/>
              <a:ext cx="1114" cy="1633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grpSp>
        <p:nvGrpSpPr>
          <p:cNvPr id="483364" name="Group 36"/>
          <p:cNvGrpSpPr>
            <a:grpSpLocks/>
          </p:cNvGrpSpPr>
          <p:nvPr/>
        </p:nvGrpSpPr>
        <p:grpSpPr bwMode="auto">
          <a:xfrm>
            <a:off x="5580063" y="3284538"/>
            <a:ext cx="3489325" cy="3192462"/>
            <a:chOff x="1975" y="847"/>
            <a:chExt cx="2198" cy="2011"/>
          </a:xfrm>
        </p:grpSpPr>
        <p:pic>
          <p:nvPicPr>
            <p:cNvPr id="483362" name="Picture 34" descr="Κλαρίνο +"/>
            <p:cNvPicPr>
              <a:picLocks noChangeAspect="1" noChangeArrowheads="1"/>
            </p:cNvPicPr>
            <p:nvPr/>
          </p:nvPicPr>
          <p:blipFill>
            <a:blip r:embed="rId11" cstate="print"/>
            <a:srcRect l="3650" t="15286" r="37959" b="10191"/>
            <a:stretch>
              <a:fillRect/>
            </a:stretch>
          </p:blipFill>
          <p:spPr bwMode="auto">
            <a:xfrm>
              <a:off x="1975" y="847"/>
              <a:ext cx="2198" cy="2011"/>
            </a:xfrm>
            <a:prstGeom prst="rect">
              <a:avLst/>
            </a:prstGeom>
            <a:noFill/>
            <a:ln w="76200" cmpd="tri">
              <a:solidFill>
                <a:srgbClr val="FF0000"/>
              </a:solidFill>
              <a:miter lim="800000"/>
              <a:headEnd/>
              <a:tailEnd/>
            </a:ln>
          </p:spPr>
        </p:pic>
        <p:sp>
          <p:nvSpPr>
            <p:cNvPr id="483363" name="Oval 35"/>
            <p:cNvSpPr>
              <a:spLocks noChangeArrowheads="1"/>
            </p:cNvSpPr>
            <p:nvPr/>
          </p:nvSpPr>
          <p:spPr bwMode="auto">
            <a:xfrm rot="13061649">
              <a:off x="2624" y="916"/>
              <a:ext cx="779" cy="644"/>
            </a:xfrm>
            <a:prstGeom prst="ellipse">
              <a:avLst/>
            </a:prstGeom>
            <a:noFill/>
            <a:ln w="76200" cmpd="tri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pic>
        <p:nvPicPr>
          <p:cNvPr id="483342" name="Picture 14" descr="img516"/>
          <p:cNvPicPr>
            <a:picLocks noChangeAspect="1" noChangeArrowheads="1"/>
          </p:cNvPicPr>
          <p:nvPr/>
        </p:nvPicPr>
        <p:blipFill>
          <a:blip r:embed="rId12" cstate="print"/>
          <a:srcRect l="7082"/>
          <a:stretch>
            <a:fillRect/>
          </a:stretch>
        </p:blipFill>
        <p:spPr bwMode="auto">
          <a:xfrm>
            <a:off x="34925" y="3689350"/>
            <a:ext cx="3168650" cy="2828925"/>
          </a:xfrm>
          <a:prstGeom prst="rect">
            <a:avLst/>
          </a:prstGeom>
          <a:noFill/>
        </p:spPr>
      </p:pic>
      <p:sp>
        <p:nvSpPr>
          <p:cNvPr id="22" name="21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23" name="2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75639-1EFF-4DB1-8E3D-0539A789D702}" type="datetime9">
              <a:rPr lang="el-GR" smtClean="0"/>
              <a:pPr/>
              <a:t>3/2/2017 5:10:49 μμ</a:t>
            </a:fld>
            <a:endParaRPr lang="el-GR"/>
          </a:p>
        </p:txBody>
      </p:sp>
      <p:pic>
        <p:nvPicPr>
          <p:cNvPr id="25" name="Δ059α - Βιολί Κλίμακα Ε +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3" cstate="print"/>
          <a:stretch>
            <a:fillRect/>
          </a:stretch>
        </p:blipFill>
        <p:spPr>
          <a:xfrm>
            <a:off x="71406" y="123804"/>
            <a:ext cx="304800" cy="304800"/>
          </a:xfrm>
          <a:prstGeom prst="rect">
            <a:avLst/>
          </a:prstGeom>
        </p:spPr>
      </p:pic>
      <p:pic>
        <p:nvPicPr>
          <p:cNvPr id="26" name="Δ059β - Βιολί ταξίμι +.WAV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14" cstate="print"/>
          <a:stretch>
            <a:fillRect/>
          </a:stretch>
        </p:blipFill>
        <p:spPr>
          <a:xfrm>
            <a:off x="642910" y="142852"/>
            <a:ext cx="304800" cy="304800"/>
          </a:xfrm>
          <a:prstGeom prst="rect">
            <a:avLst/>
          </a:prstGeom>
        </p:spPr>
      </p:pic>
      <p:pic>
        <p:nvPicPr>
          <p:cNvPr id="27" name="Δ059γ - Βιολί - Λύρα κρητική +.WAV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13" cstate="print"/>
          <a:stretch>
            <a:fillRect/>
          </a:stretch>
        </p:blipFill>
        <p:spPr>
          <a:xfrm>
            <a:off x="1195366" y="142852"/>
            <a:ext cx="304800" cy="304800"/>
          </a:xfrm>
          <a:prstGeom prst="rect">
            <a:avLst/>
          </a:prstGeom>
        </p:spPr>
      </p:pic>
      <p:pic>
        <p:nvPicPr>
          <p:cNvPr id="28" name="Δ059δ - Βιολί - Λύρα νησιώτικη +.WAV">
            <a:hlinkClick r:id="" action="ppaction://media"/>
          </p:cNvPr>
          <p:cNvPicPr>
            <a:picLocks noRot="1" noChangeAspect="1"/>
          </p:cNvPicPr>
          <p:nvPr>
            <a:audioFile r:link="rId4"/>
          </p:nvPr>
        </p:nvPicPr>
        <p:blipFill>
          <a:blip r:embed="rId15" cstate="print"/>
          <a:stretch>
            <a:fillRect/>
          </a:stretch>
        </p:blipFill>
        <p:spPr>
          <a:xfrm>
            <a:off x="1766870" y="142852"/>
            <a:ext cx="304800" cy="304800"/>
          </a:xfrm>
          <a:prstGeom prst="rect">
            <a:avLst/>
          </a:prstGeom>
        </p:spPr>
      </p:pic>
      <p:pic>
        <p:nvPicPr>
          <p:cNvPr id="29" name="Δ059ε - Βιολί - Σαντούρι - Λαούτο +.WAV">
            <a:hlinkClick r:id="" action="ppaction://media"/>
          </p:cNvPr>
          <p:cNvPicPr>
            <a:picLocks noRot="1" noChangeAspect="1"/>
          </p:cNvPicPr>
          <p:nvPr>
            <a:audioFile r:link="rId5"/>
          </p:nvPr>
        </p:nvPicPr>
        <p:blipFill>
          <a:blip r:embed="rId16" cstate="print"/>
          <a:stretch>
            <a:fillRect/>
          </a:stretch>
        </p:blipFill>
        <p:spPr>
          <a:xfrm>
            <a:off x="2338374" y="142852"/>
            <a:ext cx="304800" cy="304800"/>
          </a:xfrm>
          <a:prstGeom prst="rect">
            <a:avLst/>
          </a:prstGeom>
        </p:spPr>
      </p:pic>
      <p:pic>
        <p:nvPicPr>
          <p:cNvPr id="30" name="Δ059ζ - Βιολί +.AVI">
            <a:hlinkClick r:id="" action="ppaction://media"/>
          </p:cNvPr>
          <p:cNvPicPr>
            <a:picLocks noRot="1" noChangeAspect="1"/>
          </p:cNvPicPr>
          <p:nvPr>
            <a:videoFile r:link="rId6"/>
          </p:nvPr>
        </p:nvPicPr>
        <p:blipFill>
          <a:blip r:embed="rId17" cstate="print"/>
          <a:stretch>
            <a:fillRect/>
          </a:stretch>
        </p:blipFill>
        <p:spPr>
          <a:xfrm>
            <a:off x="1571604" y="1303720"/>
            <a:ext cx="5976979" cy="4482734"/>
          </a:xfrm>
          <a:prstGeom prst="rect">
            <a:avLst/>
          </a:prstGeo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3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3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3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3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3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3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3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3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3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3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6470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985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97847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37430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33554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5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>
                <p:cTn id="5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>
                <p:cTn id="6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>
                <p:cTn id="6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>
                <p:cTn id="6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video>
              <p:cMediaNode>
                <p:cTn id="6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0A985BA1-9C63-49A3-9FB5-0C7636BFF486}" type="slidenum">
              <a:rPr lang="el-GR" sz="1400" b="1"/>
              <a:pPr/>
              <a:t>60</a:t>
            </a:fld>
            <a:endParaRPr lang="el-GR" sz="1400" b="1"/>
          </a:p>
        </p:txBody>
      </p:sp>
      <p:sp>
        <p:nvSpPr>
          <p:cNvPr id="3758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44450"/>
            <a:ext cx="9144000" cy="1439863"/>
          </a:xfrm>
        </p:spPr>
        <p:txBody>
          <a:bodyPr/>
          <a:lstStyle/>
          <a:p>
            <a:r>
              <a:rPr lang="el-GR" sz="6000">
                <a:latin typeface="Palatino Linotype" pitchFamily="18" charset="0"/>
              </a:rPr>
              <a:t>Ἑνότητα Πρώτη</a:t>
            </a:r>
          </a:p>
        </p:txBody>
      </p:sp>
      <p:sp>
        <p:nvSpPr>
          <p:cNvPr id="375811" name="Rectangle 3"/>
          <p:cNvSpPr>
            <a:spLocks noChangeArrowheads="1"/>
          </p:cNvSpPr>
          <p:nvPr/>
        </p:nvSpPr>
        <p:spPr bwMode="auto">
          <a:xfrm>
            <a:off x="-73025" y="1412875"/>
            <a:ext cx="9109075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Μουσικὰ Ὄργανα</a:t>
            </a:r>
            <a:endParaRPr lang="en-US" sz="45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Συγχρόνων (καὶ οἰκείων) μὲ</a:t>
            </a:r>
            <a:r>
              <a:rPr lang="en-US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</a:t>
            </a: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τὸ Θεόφιλο Παραδόσεων</a:t>
            </a:r>
          </a:p>
        </p:txBody>
      </p:sp>
      <p:sp>
        <p:nvSpPr>
          <p:cNvPr id="375812" name="Rectangle 4"/>
          <p:cNvSpPr>
            <a:spLocks noChangeArrowheads="1"/>
          </p:cNvSpPr>
          <p:nvPr/>
        </p:nvSpPr>
        <p:spPr bwMode="auto">
          <a:xfrm>
            <a:off x="-36513" y="4149725"/>
            <a:ext cx="8748713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135063" lvl="1" indent="-677863"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l-GR" sz="47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Ὀθωμανικῆς Παραδόσεως</a:t>
            </a:r>
          </a:p>
          <a:p>
            <a:pPr marL="1135063" lvl="1" indent="-677863"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A.		</a:t>
            </a:r>
            <a:r>
              <a:rPr lang="el-GR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Ἰδιόφωνα</a:t>
            </a: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9" name="8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1FA70-F450-49E9-A48E-DDC7EA7FD989}" type="datetime9">
              <a:rPr lang="el-GR" smtClean="0"/>
              <a:pPr/>
              <a:t>3/2/2017 5:10:49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5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5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5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5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5811" grpId="0" autoUpdateAnimBg="0" rev="1"/>
      <p:bldP spid="375812" grpId="0" autoUpdateAnimBg="0" rev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909AAB89-6A00-4F48-A0D1-A762D400A9A8}" type="slidenum">
              <a:rPr lang="el-GR" sz="1400" b="1"/>
              <a:pPr/>
              <a:t>61</a:t>
            </a:fld>
            <a:endParaRPr lang="el-GR" sz="1400" b="1"/>
          </a:p>
        </p:txBody>
      </p:sp>
      <p:sp>
        <p:nvSpPr>
          <p:cNvPr id="348162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285720" y="806437"/>
            <a:ext cx="4500594" cy="1050927"/>
          </a:xfrm>
        </p:spPr>
        <p:txBody>
          <a:bodyPr/>
          <a:lstStyle/>
          <a:p>
            <a:pPr marL="357188" indent="-357188">
              <a:lnSpc>
                <a:spcPct val="90000"/>
              </a:lnSpc>
            </a:pPr>
            <a:r>
              <a:rPr lang="el-GR" sz="2800" i="1" dirty="0">
                <a:latin typeface="Palatino Linotype" pitchFamily="18" charset="0"/>
              </a:rPr>
              <a:t>1932 – </a:t>
            </a:r>
            <a:r>
              <a:rPr lang="el-GR" sz="2800" i="1" dirty="0" err="1" smtClean="0">
                <a:latin typeface="Palatino Linotype" pitchFamily="18" charset="0"/>
              </a:rPr>
              <a:t>Μουσεῖο</a:t>
            </a:r>
            <a:r>
              <a:rPr lang="el-GR" sz="2800" i="1" dirty="0" smtClean="0">
                <a:latin typeface="Palatino Linotype" pitchFamily="18" charset="0"/>
              </a:rPr>
              <a:t> </a:t>
            </a:r>
            <a:r>
              <a:rPr lang="en-US" sz="2800" i="1" dirty="0" err="1" smtClean="0">
                <a:latin typeface="Palatino Linotype" pitchFamily="18" charset="0"/>
              </a:rPr>
              <a:t>Teriade</a:t>
            </a:r>
            <a:r>
              <a:rPr lang="en-US" sz="2800" i="1" dirty="0" smtClean="0">
                <a:latin typeface="Palatino Linotype" pitchFamily="18" charset="0"/>
              </a:rPr>
              <a:t> </a:t>
            </a:r>
            <a:r>
              <a:rPr lang="el-GR" sz="2800" i="1" dirty="0" err="1" smtClean="0">
                <a:latin typeface="Palatino Linotype" pitchFamily="18" charset="0"/>
              </a:rPr>
              <a:t>Βαρειὰ</a:t>
            </a:r>
            <a:r>
              <a:rPr lang="el-GR" sz="2800" i="1" dirty="0" smtClean="0">
                <a:latin typeface="Palatino Linotype" pitchFamily="18" charset="0"/>
              </a:rPr>
              <a:t> Μυτιλήνης</a:t>
            </a:r>
            <a:endParaRPr lang="el-GR" sz="2800" i="1" dirty="0">
              <a:latin typeface="Palatino Linotype" pitchFamily="18" charset="0"/>
            </a:endParaRPr>
          </a:p>
        </p:txBody>
      </p:sp>
      <p:sp>
        <p:nvSpPr>
          <p:cNvPr id="348163" name="Rectangle 3"/>
          <p:cNvSpPr>
            <a:spLocks noGrp="1" noChangeArrowheads="1"/>
          </p:cNvSpPr>
          <p:nvPr>
            <p:ph type="title"/>
          </p:nvPr>
        </p:nvSpPr>
        <p:spPr>
          <a:xfrm>
            <a:off x="65094" y="44450"/>
            <a:ext cx="5435600" cy="625475"/>
          </a:xfrm>
          <a:noFill/>
          <a:ln/>
        </p:spPr>
        <p:txBody>
          <a:bodyPr/>
          <a:lstStyle/>
          <a:p>
            <a:r>
              <a:rPr lang="el-GR" sz="2800" dirty="0" err="1">
                <a:effectLst/>
                <a:latin typeface="Palatino Linotype" pitchFamily="18" charset="0"/>
              </a:rPr>
              <a:t>Ἐν</a:t>
            </a:r>
            <a:r>
              <a:rPr lang="el-GR" sz="2800" dirty="0">
                <a:effectLst/>
                <a:latin typeface="Palatino Linotype" pitchFamily="18" charset="0"/>
              </a:rPr>
              <a:t> </a:t>
            </a:r>
            <a:r>
              <a:rPr lang="el-GR" sz="2800" dirty="0" err="1">
                <a:effectLst/>
                <a:latin typeface="Palatino Linotype" pitchFamily="18" charset="0"/>
              </a:rPr>
              <a:t>Σμύρνῃ</a:t>
            </a:r>
            <a:r>
              <a:rPr lang="el-GR" sz="2800" dirty="0">
                <a:effectLst/>
                <a:latin typeface="Palatino Linotype" pitchFamily="18" charset="0"/>
              </a:rPr>
              <a:t> κάμηλοι φορτηγοί</a:t>
            </a:r>
          </a:p>
        </p:txBody>
      </p:sp>
      <p:pic>
        <p:nvPicPr>
          <p:cNvPr id="348164" name="Picture 4" descr="img33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4925" y="2133600"/>
            <a:ext cx="9109075" cy="4319588"/>
          </a:xfrm>
          <a:noFill/>
          <a:ln/>
        </p:spPr>
      </p:pic>
      <p:grpSp>
        <p:nvGrpSpPr>
          <p:cNvPr id="348175" name="Group 15"/>
          <p:cNvGrpSpPr>
            <a:grpSpLocks/>
          </p:cNvGrpSpPr>
          <p:nvPr/>
        </p:nvGrpSpPr>
        <p:grpSpPr bwMode="auto">
          <a:xfrm>
            <a:off x="1666875" y="4643438"/>
            <a:ext cx="5121275" cy="1162050"/>
            <a:chOff x="1050" y="2925"/>
            <a:chExt cx="3226" cy="732"/>
          </a:xfrm>
        </p:grpSpPr>
        <p:sp>
          <p:nvSpPr>
            <p:cNvPr id="348167" name="Oval 7"/>
            <p:cNvSpPr>
              <a:spLocks noChangeArrowheads="1"/>
            </p:cNvSpPr>
            <p:nvPr/>
          </p:nvSpPr>
          <p:spPr bwMode="auto">
            <a:xfrm rot="10352627">
              <a:off x="1050" y="2925"/>
              <a:ext cx="383" cy="424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348168" name="Oval 8"/>
            <p:cNvSpPr>
              <a:spLocks noChangeArrowheads="1"/>
            </p:cNvSpPr>
            <p:nvPr/>
          </p:nvSpPr>
          <p:spPr bwMode="auto">
            <a:xfrm rot="10352627">
              <a:off x="1958" y="3017"/>
              <a:ext cx="383" cy="424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348169" name="Oval 9"/>
            <p:cNvSpPr>
              <a:spLocks noChangeArrowheads="1"/>
            </p:cNvSpPr>
            <p:nvPr/>
          </p:nvSpPr>
          <p:spPr bwMode="auto">
            <a:xfrm rot="10352627">
              <a:off x="2801" y="3062"/>
              <a:ext cx="383" cy="425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348170" name="Oval 10"/>
            <p:cNvSpPr>
              <a:spLocks noChangeArrowheads="1"/>
            </p:cNvSpPr>
            <p:nvPr/>
          </p:nvSpPr>
          <p:spPr bwMode="auto">
            <a:xfrm rot="10352627">
              <a:off x="3893" y="3233"/>
              <a:ext cx="383" cy="424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pic>
        <p:nvPicPr>
          <p:cNvPr id="348165" name="Picture 5" descr="img5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357166"/>
            <a:ext cx="2768600" cy="3816350"/>
          </a:xfrm>
          <a:prstGeom prst="rect">
            <a:avLst/>
          </a:prstGeom>
          <a:noFill/>
          <a:ln w="76200" cmpd="tri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5" name="1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6" name="1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3168-D85B-4C22-898D-B167C10CFC79}" type="datetime9">
              <a:rPr lang="el-GR" smtClean="0"/>
              <a:pPr/>
              <a:t>3/2/2017 5:10:49 μμ</a:t>
            </a:fld>
            <a:endParaRPr lang="el-GR"/>
          </a:p>
        </p:txBody>
      </p:sp>
      <p:pic>
        <p:nvPicPr>
          <p:cNvPr id="17" name="Δ061 - Κουδούνια +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786314" y="1142984"/>
            <a:ext cx="571504" cy="571504"/>
          </a:xfrm>
          <a:prstGeom prst="rect">
            <a:avLst/>
          </a:prstGeo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828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5509C997-B1CE-42EA-908D-2C43677D21F1}" type="slidenum">
              <a:rPr lang="el-GR" sz="1400" b="1"/>
              <a:pPr/>
              <a:t>62</a:t>
            </a:fld>
            <a:endParaRPr lang="el-GR" sz="1400" b="1"/>
          </a:p>
        </p:txBody>
      </p:sp>
      <p:sp>
        <p:nvSpPr>
          <p:cNvPr id="3768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44450"/>
            <a:ext cx="9144000" cy="1439863"/>
          </a:xfrm>
        </p:spPr>
        <p:txBody>
          <a:bodyPr/>
          <a:lstStyle/>
          <a:p>
            <a:r>
              <a:rPr lang="el-GR" sz="6000">
                <a:latin typeface="Palatino Linotype" pitchFamily="18" charset="0"/>
              </a:rPr>
              <a:t>Ἑνότητα Πρώτη</a:t>
            </a:r>
          </a:p>
        </p:txBody>
      </p:sp>
      <p:sp>
        <p:nvSpPr>
          <p:cNvPr id="376835" name="Rectangle 3"/>
          <p:cNvSpPr>
            <a:spLocks noChangeArrowheads="1"/>
          </p:cNvSpPr>
          <p:nvPr/>
        </p:nvSpPr>
        <p:spPr bwMode="auto">
          <a:xfrm>
            <a:off x="-73025" y="1412875"/>
            <a:ext cx="9109075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Μουσικὰ Ὄργανα</a:t>
            </a:r>
            <a:endParaRPr lang="en-US" sz="45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Συγχρόνων (καὶ οἰκείων) μὲ</a:t>
            </a:r>
            <a:r>
              <a:rPr lang="en-US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</a:t>
            </a: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τὸ Θεόφιλο Παραδόσεων</a:t>
            </a:r>
          </a:p>
        </p:txBody>
      </p:sp>
      <p:sp>
        <p:nvSpPr>
          <p:cNvPr id="376836" name="Rectangle 4"/>
          <p:cNvSpPr>
            <a:spLocks noChangeArrowheads="1"/>
          </p:cNvSpPr>
          <p:nvPr/>
        </p:nvSpPr>
        <p:spPr bwMode="auto">
          <a:xfrm>
            <a:off x="-36513" y="4149725"/>
            <a:ext cx="8569326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135063" lvl="1" indent="-677863"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l-GR" sz="47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Ὀθωμανικῆς Παραδόσεως</a:t>
            </a:r>
          </a:p>
          <a:p>
            <a:pPr marL="1135063" lvl="1" indent="-677863"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l-GR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Β</a:t>
            </a:r>
            <a:r>
              <a:rPr lang="en-US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.		</a:t>
            </a:r>
            <a:r>
              <a:rPr lang="el-GR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Κρουστά</a:t>
            </a: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9" name="8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32494-2234-4618-8E77-B5F73AE78E05}" type="datetime9">
              <a:rPr lang="el-GR" smtClean="0"/>
              <a:pPr/>
              <a:t>3/2/2017 5:10:50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6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6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6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6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6835" grpId="0" autoUpdateAnimBg="0" rev="1"/>
      <p:bldP spid="376836" grpId="0" autoUpdateAnimBg="0" rev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2930EB36-B9F8-420D-A2B0-2DD3325A46CB}" type="slidenum">
              <a:rPr lang="el-GR" sz="1400" b="1"/>
              <a:pPr/>
              <a:t>63</a:t>
            </a:fld>
            <a:endParaRPr lang="el-GR" sz="1400" b="1"/>
          </a:p>
        </p:txBody>
      </p:sp>
      <p:sp>
        <p:nvSpPr>
          <p:cNvPr id="349186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42875"/>
            <a:ext cx="4572000" cy="549275"/>
          </a:xfrm>
        </p:spPr>
        <p:txBody>
          <a:bodyPr/>
          <a:lstStyle/>
          <a:p>
            <a:r>
              <a:rPr lang="el-GR" sz="2800" i="1">
                <a:latin typeface="Palatino Linotype" pitchFamily="18" charset="0"/>
              </a:rPr>
              <a:t>19</a:t>
            </a:r>
            <a:r>
              <a:rPr lang="en-US" sz="2800" i="1">
                <a:latin typeface="Palatino Linotype" pitchFamily="18" charset="0"/>
              </a:rPr>
              <a:t>??</a:t>
            </a:r>
            <a:r>
              <a:rPr lang="el-GR" sz="2800" i="1">
                <a:latin typeface="Palatino Linotype" pitchFamily="18" charset="0"/>
              </a:rPr>
              <a:t> – Ἰδιωτικὴ Συλλογή</a:t>
            </a:r>
          </a:p>
        </p:txBody>
      </p:sp>
      <p:sp>
        <p:nvSpPr>
          <p:cNvPr id="34918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4500563" cy="625475"/>
          </a:xfrm>
          <a:noFill/>
          <a:ln/>
        </p:spPr>
        <p:txBody>
          <a:bodyPr/>
          <a:lstStyle/>
          <a:p>
            <a:r>
              <a:rPr lang="el-GR" sz="2800">
                <a:effectLst/>
                <a:latin typeface="Palatino Linotype" pitchFamily="18" charset="0"/>
              </a:rPr>
              <a:t>Ὁ Ἀρκουδιάρης</a:t>
            </a:r>
          </a:p>
        </p:txBody>
      </p:sp>
      <p:pic>
        <p:nvPicPr>
          <p:cNvPr id="349188" name="Picture 4" descr="19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b="7285"/>
          <a:stretch>
            <a:fillRect/>
          </a:stretch>
        </p:blipFill>
        <p:spPr>
          <a:xfrm>
            <a:off x="250825" y="1165225"/>
            <a:ext cx="8713788" cy="4856163"/>
          </a:xfrm>
          <a:noFill/>
          <a:ln/>
        </p:spPr>
      </p:pic>
      <p:sp>
        <p:nvSpPr>
          <p:cNvPr id="349189" name="Oval 5"/>
          <p:cNvSpPr>
            <a:spLocks noChangeArrowheads="1"/>
          </p:cNvSpPr>
          <p:nvPr/>
        </p:nvSpPr>
        <p:spPr bwMode="auto">
          <a:xfrm rot="10352627">
            <a:off x="6586538" y="1916113"/>
            <a:ext cx="2593975" cy="2520950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F2E0C-4291-424C-BC2D-CF26F2CF2B67}" type="datetime9">
              <a:rPr lang="el-GR" smtClean="0"/>
              <a:pPr/>
              <a:t>3/2/2017 5:10:50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9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9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189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105F6010-0387-459F-A310-7025A43ABB48}" type="slidenum">
              <a:rPr lang="el-GR" sz="1400" b="1"/>
              <a:pPr/>
              <a:t>64</a:t>
            </a:fld>
            <a:endParaRPr lang="el-GR" sz="1400" b="1"/>
          </a:p>
        </p:txBody>
      </p:sp>
      <p:sp>
        <p:nvSpPr>
          <p:cNvPr id="350210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5786446" y="142876"/>
            <a:ext cx="3276600" cy="142873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l-GR" sz="2800" i="1" dirty="0">
                <a:latin typeface="Palatino Linotype" pitchFamily="18" charset="0"/>
              </a:rPr>
              <a:t>1933 – </a:t>
            </a:r>
            <a:r>
              <a:rPr lang="el-GR" sz="2800" i="1" dirty="0" smtClean="0">
                <a:latin typeface="Palatino Linotype" pitchFamily="18" charset="0"/>
              </a:rPr>
              <a:t>– </a:t>
            </a:r>
            <a:r>
              <a:rPr lang="el-GR" sz="2800" i="1" dirty="0" err="1" smtClean="0">
                <a:latin typeface="Palatino Linotype" pitchFamily="18" charset="0"/>
              </a:rPr>
              <a:t>Μουσεῖο</a:t>
            </a:r>
            <a:r>
              <a:rPr lang="el-GR" sz="2800" i="1" dirty="0" smtClean="0">
                <a:latin typeface="Palatino Linotype" pitchFamily="18" charset="0"/>
              </a:rPr>
              <a:t> </a:t>
            </a:r>
            <a:r>
              <a:rPr lang="en-US" sz="2800" i="1" dirty="0" err="1" smtClean="0">
                <a:latin typeface="Palatino Linotype" pitchFamily="18" charset="0"/>
              </a:rPr>
              <a:t>Teriade</a:t>
            </a:r>
            <a:r>
              <a:rPr lang="en-US" sz="2800" i="1" dirty="0" smtClean="0">
                <a:latin typeface="Palatino Linotype" pitchFamily="18" charset="0"/>
              </a:rPr>
              <a:t>, </a:t>
            </a:r>
            <a:r>
              <a:rPr lang="el-GR" sz="2800" i="1" dirty="0" err="1" smtClean="0">
                <a:latin typeface="Palatino Linotype" pitchFamily="18" charset="0"/>
              </a:rPr>
              <a:t>Βαρειὰ</a:t>
            </a:r>
            <a:r>
              <a:rPr lang="en-US" sz="2800" i="1" dirty="0" smtClean="0">
                <a:latin typeface="Palatino Linotype" pitchFamily="18" charset="0"/>
              </a:rPr>
              <a:t> </a:t>
            </a:r>
            <a:r>
              <a:rPr lang="el-GR" sz="2800" i="1" dirty="0" smtClean="0">
                <a:latin typeface="Palatino Linotype" pitchFamily="18" charset="0"/>
              </a:rPr>
              <a:t>Μυτιλήνης</a:t>
            </a:r>
            <a:endParaRPr lang="el-GR" sz="2800" i="1" dirty="0">
              <a:latin typeface="Palatino Linotype" pitchFamily="18" charset="0"/>
            </a:endParaRPr>
          </a:p>
        </p:txBody>
      </p:sp>
      <p:sp>
        <p:nvSpPr>
          <p:cNvPr id="35021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500563" cy="625475"/>
          </a:xfrm>
          <a:noFill/>
          <a:ln/>
        </p:spPr>
        <p:txBody>
          <a:bodyPr/>
          <a:lstStyle/>
          <a:p>
            <a:r>
              <a:rPr lang="el-GR" sz="2800" dirty="0">
                <a:effectLst/>
                <a:latin typeface="Palatino Linotype" pitchFamily="18" charset="0"/>
              </a:rPr>
              <a:t>Ἡ </a:t>
            </a:r>
            <a:r>
              <a:rPr lang="el-GR" sz="2800" dirty="0" err="1">
                <a:effectLst/>
                <a:latin typeface="Palatino Linotype" pitchFamily="18" charset="0"/>
              </a:rPr>
              <a:t>Ἄ</a:t>
            </a:r>
            <a:r>
              <a:rPr lang="el-GR" sz="2800" dirty="0" err="1" smtClean="0">
                <a:effectLst/>
                <a:latin typeface="Palatino Linotype" pitchFamily="18" charset="0"/>
              </a:rPr>
              <a:t>ρκτος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>
                <a:effectLst/>
                <a:latin typeface="Palatino Linotype" pitchFamily="18" charset="0"/>
              </a:rPr>
              <a:t>χορεύουσα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pic>
        <p:nvPicPr>
          <p:cNvPr id="350212" name="Picture 4" descr="1933 - Αρκουδιάρης +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30092"/>
          <a:stretch>
            <a:fillRect/>
          </a:stretch>
        </p:blipFill>
        <p:spPr>
          <a:xfrm>
            <a:off x="2000232" y="725488"/>
            <a:ext cx="3549650" cy="5759450"/>
          </a:xfrm>
          <a:noFill/>
          <a:ln/>
        </p:spPr>
      </p:pic>
      <p:sp>
        <p:nvSpPr>
          <p:cNvPr id="350213" name="Oval 5"/>
          <p:cNvSpPr>
            <a:spLocks noChangeArrowheads="1"/>
          </p:cNvSpPr>
          <p:nvPr/>
        </p:nvSpPr>
        <p:spPr bwMode="auto">
          <a:xfrm rot="10352627">
            <a:off x="4102082" y="2538413"/>
            <a:ext cx="1657350" cy="1584325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6BF5D-91C6-4302-B9FF-611BFE5F3D53}" type="datetime9">
              <a:rPr lang="el-GR" smtClean="0"/>
              <a:pPr/>
              <a:t>3/2/2017 5:10:50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0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0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0213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CD9765D5-773A-4755-9433-AA140D1EE2CD}" type="slidenum">
              <a:rPr lang="el-GR" sz="1400" b="1"/>
              <a:pPr/>
              <a:t>65</a:t>
            </a:fld>
            <a:endParaRPr lang="el-GR" sz="1400" b="1"/>
          </a:p>
        </p:txBody>
      </p:sp>
      <p:pic>
        <p:nvPicPr>
          <p:cNvPr id="501762" name="Picture 2" descr="img31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727219"/>
            <a:ext cx="9144000" cy="4344987"/>
          </a:xfrm>
          <a:noFill/>
          <a:ln/>
        </p:spPr>
      </p:pic>
      <p:sp>
        <p:nvSpPr>
          <p:cNvPr id="501766" name="Oval 6"/>
          <p:cNvSpPr>
            <a:spLocks noChangeArrowheads="1"/>
          </p:cNvSpPr>
          <p:nvPr/>
        </p:nvSpPr>
        <p:spPr bwMode="auto">
          <a:xfrm rot="10800000">
            <a:off x="6443663" y="4200544"/>
            <a:ext cx="1439862" cy="1814512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pPr algn="ctr"/>
            <a:r>
              <a:rPr lang="el-GR"/>
              <a:t>4</a:t>
            </a:r>
          </a:p>
        </p:txBody>
      </p:sp>
      <p:sp>
        <p:nvSpPr>
          <p:cNvPr id="501767" name="Rectangle 7"/>
          <p:cNvSpPr>
            <a:spLocks noChangeArrowheads="1"/>
          </p:cNvSpPr>
          <p:nvPr/>
        </p:nvSpPr>
        <p:spPr bwMode="auto">
          <a:xfrm>
            <a:off x="4857752" y="71438"/>
            <a:ext cx="42497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l-GR" sz="28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1933 – </a:t>
            </a:r>
            <a:r>
              <a:rPr lang="el-GR" sz="28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Μουσεῖο</a:t>
            </a:r>
            <a:r>
              <a:rPr lang="el-GR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</a:t>
            </a:r>
            <a:r>
              <a:rPr lang="en-US" sz="28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Teriade</a:t>
            </a:r>
            <a:r>
              <a:rPr lang="en-US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, </a:t>
            </a:r>
            <a:r>
              <a:rPr lang="el-GR" sz="28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Βαρειὰ</a:t>
            </a:r>
            <a:r>
              <a:rPr lang="el-GR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Μυτιλήνης</a:t>
            </a:r>
            <a:endParaRPr lang="el-GR" sz="2800" i="1" dirty="0"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</p:txBody>
      </p:sp>
      <p:sp>
        <p:nvSpPr>
          <p:cNvPr id="501768" name="Rectangle 8"/>
          <p:cNvSpPr>
            <a:spLocks noChangeArrowheads="1"/>
          </p:cNvSpPr>
          <p:nvPr/>
        </p:nvSpPr>
        <p:spPr bwMode="auto">
          <a:xfrm>
            <a:off x="0" y="44450"/>
            <a:ext cx="4967288" cy="15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Μέγα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Τουρκικὸν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ἐξωχικὸν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Καφενεῖον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τοῦ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Ἀϊδινίου</a:t>
            </a:r>
            <a:r>
              <a:rPr lang="el-GR" sz="2700" b="1" dirty="0">
                <a:solidFill>
                  <a:schemeClr val="tx2"/>
                </a:solidFill>
                <a:latin typeface="Palatino Linotype" pitchFamily="18" charset="0"/>
              </a:rPr>
              <a:t>.</a:t>
            </a:r>
            <a:endParaRPr lang="el-GR" sz="2700" b="1" dirty="0" smtClean="0">
              <a:solidFill>
                <a:schemeClr val="tx2"/>
              </a:solidFill>
              <a:latin typeface="Palatino Linotype" pitchFamily="18" charset="0"/>
            </a:endParaRPr>
          </a:p>
          <a:p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Ἡ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Διασκέδασις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…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ἐν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ἡμέρᾳ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τοῦ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βαϊράσμιου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.</a:t>
            </a:r>
            <a:endParaRPr lang="el-GR" sz="2700" b="1" dirty="0">
              <a:solidFill>
                <a:schemeClr val="tx2"/>
              </a:solidFill>
              <a:latin typeface="Palatino Linotype" pitchFamily="18" charset="0"/>
            </a:endParaRPr>
          </a:p>
        </p:txBody>
      </p:sp>
      <p:sp>
        <p:nvSpPr>
          <p:cNvPr id="12" name="11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3" name="1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72204-5C27-427E-8B40-DC4D27FB3829}" type="datetime9">
              <a:rPr lang="el-GR" smtClean="0"/>
              <a:pPr/>
              <a:t>3/2/2017 5:10:50 μμ</a:t>
            </a:fld>
            <a:endParaRPr lang="el-GR"/>
          </a:p>
        </p:txBody>
      </p:sp>
      <p:grpSp>
        <p:nvGrpSpPr>
          <p:cNvPr id="501763" name="Group 3"/>
          <p:cNvGrpSpPr>
            <a:grpSpLocks/>
          </p:cNvGrpSpPr>
          <p:nvPr/>
        </p:nvGrpSpPr>
        <p:grpSpPr bwMode="auto">
          <a:xfrm>
            <a:off x="1547813" y="1071546"/>
            <a:ext cx="4752975" cy="5326062"/>
            <a:chOff x="2331" y="1339"/>
            <a:chExt cx="1821" cy="2539"/>
          </a:xfrm>
        </p:grpSpPr>
        <p:pic>
          <p:nvPicPr>
            <p:cNvPr id="501764" name="Picture 4" descr="img313a"/>
            <p:cNvPicPr>
              <a:picLocks noChangeAspect="1" noChangeArrowheads="1"/>
            </p:cNvPicPr>
            <p:nvPr/>
          </p:nvPicPr>
          <p:blipFill>
            <a:blip r:embed="rId3" cstate="print"/>
            <a:srcRect l="38373" t="22594" r="26093" b="4518"/>
            <a:stretch>
              <a:fillRect/>
            </a:stretch>
          </p:blipFill>
          <p:spPr bwMode="auto">
            <a:xfrm>
              <a:off x="2331" y="1339"/>
              <a:ext cx="1821" cy="2539"/>
            </a:xfrm>
            <a:prstGeom prst="rect">
              <a:avLst/>
            </a:prstGeom>
            <a:noFill/>
            <a:ln w="76200" cmpd="tri">
              <a:solidFill>
                <a:srgbClr val="FF0000"/>
              </a:solidFill>
              <a:miter lim="800000"/>
              <a:headEnd/>
              <a:tailEnd/>
            </a:ln>
          </p:spPr>
        </p:pic>
        <p:sp>
          <p:nvSpPr>
            <p:cNvPr id="501765" name="Oval 5"/>
            <p:cNvSpPr>
              <a:spLocks noChangeArrowheads="1"/>
            </p:cNvSpPr>
            <p:nvPr/>
          </p:nvSpPr>
          <p:spPr bwMode="auto">
            <a:xfrm rot="12633615">
              <a:off x="2496" y="2244"/>
              <a:ext cx="1498" cy="1089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1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1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66" grpId="0" animBg="1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2C8DF430-E018-47BD-9453-6688261BB47B}" type="slidenum">
              <a:rPr lang="el-GR" sz="1400" b="1"/>
              <a:pPr/>
              <a:t>66</a:t>
            </a:fld>
            <a:endParaRPr lang="el-GR" sz="1400" b="1"/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title"/>
          </p:nvPr>
        </p:nvSpPr>
        <p:spPr>
          <a:xfrm>
            <a:off x="1" y="-24"/>
            <a:ext cx="2714611" cy="1027096"/>
          </a:xfrm>
          <a:noFill/>
          <a:ln/>
        </p:spPr>
        <p:txBody>
          <a:bodyPr/>
          <a:lstStyle/>
          <a:p>
            <a:r>
              <a:rPr lang="el-GR" sz="2800" dirty="0" err="1" smtClean="0">
                <a:effectLst/>
                <a:latin typeface="Palatino Linotype" pitchFamily="18" charset="0"/>
              </a:rPr>
              <a:t>Οἱ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Ἀλβανοὶ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>
                <a:effectLst/>
                <a:latin typeface="Palatino Linotype" pitchFamily="18" charset="0"/>
              </a:rPr>
              <a:t>Χορεύοντες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pic>
        <p:nvPicPr>
          <p:cNvPr id="381956" name="Picture 4" descr="img32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7950" y="1020784"/>
            <a:ext cx="8928100" cy="5480050"/>
          </a:xfrm>
          <a:noFill/>
          <a:ln/>
        </p:spPr>
      </p:pic>
      <p:sp>
        <p:nvSpPr>
          <p:cNvPr id="381958" name="Oval 6"/>
          <p:cNvSpPr>
            <a:spLocks noChangeArrowheads="1"/>
          </p:cNvSpPr>
          <p:nvPr/>
        </p:nvSpPr>
        <p:spPr bwMode="auto">
          <a:xfrm rot="10352627">
            <a:off x="1835150" y="2541609"/>
            <a:ext cx="1657350" cy="1584325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81960" name="Rectangle 8"/>
          <p:cNvSpPr>
            <a:spLocks noChangeArrowheads="1"/>
          </p:cNvSpPr>
          <p:nvPr/>
        </p:nvSpPr>
        <p:spPr bwMode="auto">
          <a:xfrm>
            <a:off x="4714876" y="44450"/>
            <a:ext cx="4357718" cy="955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l-GR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1932 </a:t>
            </a:r>
            <a:r>
              <a:rPr lang="el-GR" sz="28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– </a:t>
            </a:r>
            <a:r>
              <a:rPr lang="el-GR" sz="28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Μουσεῖο</a:t>
            </a:r>
            <a:r>
              <a:rPr lang="el-GR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</a:t>
            </a:r>
            <a:r>
              <a:rPr lang="en-US" sz="28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Teriade</a:t>
            </a:r>
            <a:r>
              <a:rPr lang="en-US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, </a:t>
            </a:r>
            <a:r>
              <a:rPr lang="el-GR" sz="28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Βαρειὰ</a:t>
            </a:r>
            <a:r>
              <a:rPr lang="el-GR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Μυτιλήνης</a:t>
            </a:r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4D265-DAA9-42DE-88EE-823CD9B35F78}" type="datetime9">
              <a:rPr lang="el-GR" smtClean="0"/>
              <a:pPr/>
              <a:t>3/2/2017 5:10:50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1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1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958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B1097966-BC50-472A-87B1-023E7D96F6A1}" type="slidenum">
              <a:rPr lang="el-GR" sz="1400" b="1"/>
              <a:pPr/>
              <a:t>67</a:t>
            </a:fld>
            <a:endParaRPr lang="el-GR" sz="1400" b="1"/>
          </a:p>
        </p:txBody>
      </p:sp>
      <p:sp>
        <p:nvSpPr>
          <p:cNvPr id="3778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44450"/>
            <a:ext cx="9144000" cy="1439863"/>
          </a:xfrm>
        </p:spPr>
        <p:txBody>
          <a:bodyPr/>
          <a:lstStyle/>
          <a:p>
            <a:r>
              <a:rPr lang="el-GR" sz="6000">
                <a:latin typeface="Palatino Linotype" pitchFamily="18" charset="0"/>
              </a:rPr>
              <a:t>Ἑνότητα Πρώτη</a:t>
            </a:r>
          </a:p>
        </p:txBody>
      </p:sp>
      <p:sp>
        <p:nvSpPr>
          <p:cNvPr id="377859" name="Rectangle 3"/>
          <p:cNvSpPr>
            <a:spLocks noChangeArrowheads="1"/>
          </p:cNvSpPr>
          <p:nvPr/>
        </p:nvSpPr>
        <p:spPr bwMode="auto">
          <a:xfrm>
            <a:off x="-73025" y="1412875"/>
            <a:ext cx="9109075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Μουσικὰ Ὄργανα</a:t>
            </a:r>
            <a:endParaRPr lang="en-US" sz="45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Συγχρόνων (καὶ οἰκείων) μὲ</a:t>
            </a:r>
            <a:r>
              <a:rPr lang="en-US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</a:t>
            </a: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τὸ Θεόφιλο Παραδόσεων</a:t>
            </a:r>
          </a:p>
        </p:txBody>
      </p:sp>
      <p:sp>
        <p:nvSpPr>
          <p:cNvPr id="377860" name="Rectangle 4"/>
          <p:cNvSpPr>
            <a:spLocks noChangeArrowheads="1"/>
          </p:cNvSpPr>
          <p:nvPr/>
        </p:nvSpPr>
        <p:spPr bwMode="auto">
          <a:xfrm>
            <a:off x="73025" y="4149725"/>
            <a:ext cx="8675688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135063" lvl="1" indent="-677863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l-GR" sz="47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Ὀθωμανικῆς Παραδόσεως</a:t>
            </a:r>
          </a:p>
        </p:txBody>
      </p:sp>
      <p:sp>
        <p:nvSpPr>
          <p:cNvPr id="377861" name="Rectangle 5"/>
          <p:cNvSpPr>
            <a:spLocks noChangeArrowheads="1"/>
          </p:cNvSpPr>
          <p:nvPr/>
        </p:nvSpPr>
        <p:spPr bwMode="auto">
          <a:xfrm>
            <a:off x="1906588" y="5084763"/>
            <a:ext cx="4897437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135063" lvl="1" indent="-677863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l-GR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Γ</a:t>
            </a:r>
            <a:r>
              <a:rPr lang="en-US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.		</a:t>
            </a:r>
            <a:r>
              <a:rPr lang="el-GR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Πνευστά</a:t>
            </a:r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2C4D9-C964-4DA9-ACF1-E31129477BD7}" type="datetime9">
              <a:rPr lang="el-GR" smtClean="0"/>
              <a:pPr/>
              <a:t>3/2/2017 5:10:50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7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7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7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7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7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7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7859" grpId="0" autoUpdateAnimBg="0" rev="1"/>
      <p:bldP spid="377860" grpId="0" autoUpdateAnimBg="0" rev="1"/>
      <p:bldP spid="377861" grpId="0" autoUpdateAnimBg="0" rev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CD9765D5-773A-4755-9433-AA140D1EE2CD}" type="slidenum">
              <a:rPr lang="el-GR" sz="1400" b="1"/>
              <a:pPr/>
              <a:t>68</a:t>
            </a:fld>
            <a:endParaRPr lang="el-GR" sz="1400" b="1"/>
          </a:p>
        </p:txBody>
      </p:sp>
      <p:pic>
        <p:nvPicPr>
          <p:cNvPr id="501762" name="Picture 2" descr="img31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941533"/>
            <a:ext cx="9144000" cy="4344987"/>
          </a:xfrm>
          <a:noFill/>
          <a:ln/>
        </p:spPr>
      </p:pic>
      <p:sp>
        <p:nvSpPr>
          <p:cNvPr id="501767" name="Rectangle 7"/>
          <p:cNvSpPr>
            <a:spLocks noChangeArrowheads="1"/>
          </p:cNvSpPr>
          <p:nvPr/>
        </p:nvSpPr>
        <p:spPr bwMode="auto">
          <a:xfrm>
            <a:off x="4857752" y="71438"/>
            <a:ext cx="42497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l-GR" sz="28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1933 – </a:t>
            </a:r>
            <a:r>
              <a:rPr lang="el-GR" sz="28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Μουσεῖο</a:t>
            </a:r>
            <a:r>
              <a:rPr lang="el-GR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</a:t>
            </a:r>
            <a:r>
              <a:rPr lang="en-US" sz="28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Teriade</a:t>
            </a:r>
            <a:r>
              <a:rPr lang="en-US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, </a:t>
            </a:r>
            <a:r>
              <a:rPr lang="el-GR" sz="28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Βαρειὰ</a:t>
            </a:r>
            <a:r>
              <a:rPr lang="el-GR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Μυτιλήνης</a:t>
            </a:r>
            <a:endParaRPr lang="el-GR" sz="2800" i="1" dirty="0"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</p:txBody>
      </p:sp>
      <p:sp>
        <p:nvSpPr>
          <p:cNvPr id="501768" name="Rectangle 8"/>
          <p:cNvSpPr>
            <a:spLocks noChangeArrowheads="1"/>
          </p:cNvSpPr>
          <p:nvPr/>
        </p:nvSpPr>
        <p:spPr bwMode="auto">
          <a:xfrm>
            <a:off x="0" y="44450"/>
            <a:ext cx="4967288" cy="15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Μέγα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Τουρκικὸν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ἐξωχικὸν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Καφενεῖον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τοῦ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Ἀϊδινίου</a:t>
            </a:r>
            <a:r>
              <a:rPr lang="el-GR" sz="2700" b="1" dirty="0">
                <a:solidFill>
                  <a:schemeClr val="tx2"/>
                </a:solidFill>
                <a:latin typeface="Palatino Linotype" pitchFamily="18" charset="0"/>
              </a:rPr>
              <a:t>.</a:t>
            </a:r>
            <a:endParaRPr lang="el-GR" sz="2700" b="1" dirty="0" smtClean="0">
              <a:solidFill>
                <a:schemeClr val="tx2"/>
              </a:solidFill>
              <a:latin typeface="Palatino Linotype" pitchFamily="18" charset="0"/>
            </a:endParaRPr>
          </a:p>
          <a:p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Ἡ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Διασκέδασις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…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ἐν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ἡμέρᾳ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τοῦ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βαϊράσμιου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.</a:t>
            </a:r>
            <a:endParaRPr lang="el-GR" sz="2700" b="1" dirty="0">
              <a:solidFill>
                <a:schemeClr val="tx2"/>
              </a:solidFill>
              <a:latin typeface="Palatino Linotype" pitchFamily="18" charset="0"/>
            </a:endParaRPr>
          </a:p>
        </p:txBody>
      </p:sp>
      <p:sp>
        <p:nvSpPr>
          <p:cNvPr id="12" name="11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3" name="1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72204-5C27-427E-8B40-DC4D27FB3829}" type="datetime9">
              <a:rPr lang="el-GR" smtClean="0"/>
              <a:pPr/>
              <a:t>3/2/2017 5:10:50 μμ</a:t>
            </a:fld>
            <a:endParaRPr lang="el-GR"/>
          </a:p>
        </p:txBody>
      </p:sp>
      <p:pic>
        <p:nvPicPr>
          <p:cNvPr id="16" name="Picture 5" descr="img313a"/>
          <p:cNvPicPr>
            <a:picLocks noChangeAspect="1" noChangeArrowheads="1"/>
          </p:cNvPicPr>
          <p:nvPr/>
        </p:nvPicPr>
        <p:blipFill>
          <a:blip r:embed="rId3" cstate="print"/>
          <a:srcRect l="69070" t="22594" b="4518"/>
          <a:stretch>
            <a:fillRect/>
          </a:stretch>
        </p:blipFill>
        <p:spPr bwMode="auto">
          <a:xfrm>
            <a:off x="2535254" y="1028721"/>
            <a:ext cx="4465638" cy="5400675"/>
          </a:xfrm>
          <a:prstGeom prst="rect">
            <a:avLst/>
          </a:prstGeom>
          <a:noFill/>
          <a:ln w="76200" cmpd="tri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7" name="Oval 7"/>
          <p:cNvSpPr>
            <a:spLocks noChangeArrowheads="1"/>
          </p:cNvSpPr>
          <p:nvPr/>
        </p:nvSpPr>
        <p:spPr bwMode="auto">
          <a:xfrm rot="11904090">
            <a:off x="3097515" y="1424597"/>
            <a:ext cx="2939550" cy="1544265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rot="10800000" wrap="none" anchor="ctr"/>
          <a:lstStyle/>
          <a:p>
            <a:pPr algn="ctr"/>
            <a:r>
              <a:rPr lang="el-GR"/>
              <a:t>4</a:t>
            </a:r>
          </a:p>
        </p:txBody>
      </p:sp>
      <p:sp>
        <p:nvSpPr>
          <p:cNvPr id="18" name="Oval 6"/>
          <p:cNvSpPr>
            <a:spLocks noChangeArrowheads="1"/>
          </p:cNvSpPr>
          <p:nvPr/>
        </p:nvSpPr>
        <p:spPr bwMode="auto">
          <a:xfrm rot="10800000">
            <a:off x="7345393" y="4225942"/>
            <a:ext cx="1512887" cy="1774825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1A7BE531-5276-483E-A573-E15FBD8E7D70}" type="slidenum">
              <a:rPr lang="el-GR" sz="1400" b="1"/>
              <a:pPr/>
              <a:t>69</a:t>
            </a:fld>
            <a:endParaRPr lang="el-GR" sz="1400" b="1"/>
          </a:p>
        </p:txBody>
      </p:sp>
      <p:sp>
        <p:nvSpPr>
          <p:cNvPr id="3799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44450"/>
            <a:ext cx="9144000" cy="1439863"/>
          </a:xfrm>
        </p:spPr>
        <p:txBody>
          <a:bodyPr/>
          <a:lstStyle/>
          <a:p>
            <a:r>
              <a:rPr lang="el-GR" sz="6000">
                <a:latin typeface="Palatino Linotype" pitchFamily="18" charset="0"/>
              </a:rPr>
              <a:t>Ἑνότητα Πρώτη</a:t>
            </a:r>
          </a:p>
        </p:txBody>
      </p:sp>
      <p:sp>
        <p:nvSpPr>
          <p:cNvPr id="379907" name="Rectangle 3"/>
          <p:cNvSpPr>
            <a:spLocks noChangeArrowheads="1"/>
          </p:cNvSpPr>
          <p:nvPr/>
        </p:nvSpPr>
        <p:spPr bwMode="auto">
          <a:xfrm>
            <a:off x="-73025" y="1412875"/>
            <a:ext cx="9109075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Μουσικὰ Ὄργανα</a:t>
            </a:r>
            <a:endParaRPr lang="en-US" sz="45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Συγχρόνων (καὶ οἰκείων) μὲ</a:t>
            </a:r>
            <a:r>
              <a:rPr lang="en-US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</a:t>
            </a: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τὸ Θεόφιλο Παραδόσεων</a:t>
            </a:r>
          </a:p>
        </p:txBody>
      </p:sp>
      <p:sp>
        <p:nvSpPr>
          <p:cNvPr id="379908" name="Rectangle 4"/>
          <p:cNvSpPr>
            <a:spLocks noChangeArrowheads="1"/>
          </p:cNvSpPr>
          <p:nvPr/>
        </p:nvSpPr>
        <p:spPr bwMode="auto">
          <a:xfrm>
            <a:off x="-107950" y="4149725"/>
            <a:ext cx="8748713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135063" lvl="1" indent="-677863"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l-GR" sz="4700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Ὀθωμανικῆς</a:t>
            </a:r>
            <a:r>
              <a:rPr lang="el-GR" sz="47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Παραδόσεως</a:t>
            </a:r>
          </a:p>
          <a:p>
            <a:pPr marL="1135063" lvl="1" indent="-677863"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l-GR" sz="47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Δ</a:t>
            </a:r>
            <a:r>
              <a:rPr lang="en-US" sz="47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.</a:t>
            </a:r>
            <a:r>
              <a:rPr lang="el-GR" sz="47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 </a:t>
            </a:r>
            <a:r>
              <a:rPr lang="el-GR" sz="4700" b="1" dirty="0" err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Ἔγχορδα</a:t>
            </a:r>
            <a:r>
              <a:rPr lang="el-GR" sz="47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</a:t>
            </a:r>
            <a:r>
              <a:rPr lang="el-GR" sz="47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– </a:t>
            </a:r>
            <a:r>
              <a:rPr lang="el-GR" sz="4700" b="1" dirty="0" err="1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Λαουτοειδῆ</a:t>
            </a:r>
            <a:r>
              <a:rPr lang="el-GR" sz="47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</a:t>
            </a:r>
            <a:endParaRPr lang="el-GR" sz="4700" b="1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  <a:p>
            <a:pPr marL="1135063" lvl="1" indent="-677863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l-GR" sz="4700" b="1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9" name="8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3AED6-82C6-48A0-84A8-C00107D9D020}" type="datetime9">
              <a:rPr lang="el-GR" smtClean="0"/>
              <a:pPr/>
              <a:t>3/2/2017 5:10:51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99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99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9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9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907" grpId="0" autoUpdateAnimBg="0" rev="1"/>
      <p:bldP spid="379908" grpId="0" autoUpdateAnimBg="0" rev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72CFB7F3-6C23-4E36-A9C0-1A13F4E9F494}" type="slidenum">
              <a:rPr lang="el-GR" sz="1400" b="1"/>
              <a:pPr/>
              <a:t>70</a:t>
            </a:fld>
            <a:endParaRPr lang="el-GR" sz="1400" b="1"/>
          </a:p>
        </p:txBody>
      </p:sp>
      <p:sp>
        <p:nvSpPr>
          <p:cNvPr id="384002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2428860" y="77788"/>
            <a:ext cx="6704028" cy="476250"/>
          </a:xfrm>
        </p:spPr>
        <p:txBody>
          <a:bodyPr/>
          <a:lstStyle/>
          <a:p>
            <a:r>
              <a:rPr lang="el-GR" sz="2600" i="1" dirty="0">
                <a:latin typeface="Palatino Linotype" pitchFamily="18" charset="0"/>
              </a:rPr>
              <a:t>19</a:t>
            </a:r>
            <a:r>
              <a:rPr lang="en-US" sz="2600" i="1" dirty="0">
                <a:latin typeface="Palatino Linotype" pitchFamily="18" charset="0"/>
              </a:rPr>
              <a:t>30</a:t>
            </a:r>
            <a:r>
              <a:rPr lang="el-GR" sz="2600" i="1" dirty="0">
                <a:latin typeface="Palatino Linotype" pitchFamily="18" charset="0"/>
              </a:rPr>
              <a:t> – </a:t>
            </a:r>
            <a:r>
              <a:rPr lang="el-GR" sz="2600" i="1" dirty="0" err="1" smtClean="0">
                <a:latin typeface="Palatino Linotype" pitchFamily="18" charset="0"/>
              </a:rPr>
              <a:t>Μουσεῖο</a:t>
            </a:r>
            <a:r>
              <a:rPr lang="el-GR" sz="2600" i="1" dirty="0" smtClean="0">
                <a:latin typeface="Palatino Linotype" pitchFamily="18" charset="0"/>
              </a:rPr>
              <a:t> </a:t>
            </a:r>
            <a:r>
              <a:rPr lang="en-US" sz="2600" i="1" dirty="0" err="1" smtClean="0">
                <a:latin typeface="Palatino Linotype" pitchFamily="18" charset="0"/>
              </a:rPr>
              <a:t>Teriade</a:t>
            </a:r>
            <a:r>
              <a:rPr lang="en-US" sz="2600" i="1" dirty="0" smtClean="0">
                <a:latin typeface="Palatino Linotype" pitchFamily="18" charset="0"/>
              </a:rPr>
              <a:t>,</a:t>
            </a:r>
            <a:r>
              <a:rPr lang="el-GR" sz="2600" i="1" dirty="0" smtClean="0">
                <a:latin typeface="Palatino Linotype" pitchFamily="18" charset="0"/>
              </a:rPr>
              <a:t> </a:t>
            </a:r>
            <a:r>
              <a:rPr lang="el-GR" sz="2600" i="1" dirty="0" err="1" smtClean="0">
                <a:latin typeface="Palatino Linotype" pitchFamily="18" charset="0"/>
              </a:rPr>
              <a:t>Βαρειὰ</a:t>
            </a:r>
            <a:r>
              <a:rPr lang="el-GR" sz="2600" i="1" dirty="0" smtClean="0">
                <a:latin typeface="Palatino Linotype" pitchFamily="18" charset="0"/>
              </a:rPr>
              <a:t> Μυτιλήνη</a:t>
            </a:r>
            <a:endParaRPr lang="el-GR" sz="2600" i="1" dirty="0">
              <a:latin typeface="Palatino Linotype" pitchFamily="18" charset="0"/>
            </a:endParaRPr>
          </a:p>
        </p:txBody>
      </p:sp>
      <p:sp>
        <p:nvSpPr>
          <p:cNvPr id="384003" name="Rectangle 3"/>
          <p:cNvSpPr>
            <a:spLocks noGrp="1" noChangeArrowheads="1"/>
          </p:cNvSpPr>
          <p:nvPr>
            <p:ph type="title"/>
          </p:nvPr>
        </p:nvSpPr>
        <p:spPr>
          <a:xfrm>
            <a:off x="106363" y="1566873"/>
            <a:ext cx="2608249" cy="2362193"/>
          </a:xfrm>
          <a:noFill/>
          <a:ln/>
        </p:spPr>
        <p:txBody>
          <a:bodyPr/>
          <a:lstStyle/>
          <a:p>
            <a:pPr algn="l"/>
            <a:r>
              <a:rPr lang="el-GR" sz="2800" dirty="0" err="1" smtClean="0">
                <a:effectLst/>
                <a:latin typeface="Palatino Linotype" pitchFamily="18" charset="0"/>
              </a:rPr>
              <a:t>Τσιρίτογλου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Ζεγπὲκ</a:t>
            </a:r>
            <a:r>
              <a:rPr lang="el-GR" sz="2800" dirty="0" smtClean="0">
                <a:effectLst/>
                <a:latin typeface="Palatino Linotype" pitchFamily="18" charset="0"/>
              </a:rPr>
              <a:t> "</a:t>
            </a:r>
            <a:r>
              <a:rPr lang="el-GR" sz="2800" dirty="0" err="1" smtClean="0">
                <a:effectLst/>
                <a:latin typeface="Palatino Linotype" pitchFamily="18" charset="0"/>
              </a:rPr>
              <a:t>Καπιτάνιος</a:t>
            </a:r>
            <a:r>
              <a:rPr lang="el-GR" sz="2800" dirty="0" smtClean="0">
                <a:effectLst/>
                <a:latin typeface="Palatino Linotype" pitchFamily="18" charset="0"/>
              </a:rPr>
              <a:t>"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τοῦ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Ἀϊδινίου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τὸ</a:t>
            </a:r>
            <a:r>
              <a:rPr lang="el-GR" sz="2800" dirty="0" smtClean="0">
                <a:effectLst/>
                <a:latin typeface="Palatino Linotype" pitchFamily="18" charset="0"/>
              </a:rPr>
              <a:t> 1870 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pic>
        <p:nvPicPr>
          <p:cNvPr id="384004" name="Picture 4" descr="img33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992451" y="714356"/>
            <a:ext cx="3508375" cy="5759450"/>
          </a:xfrm>
          <a:noFill/>
          <a:ln/>
        </p:spPr>
      </p:pic>
      <p:sp>
        <p:nvSpPr>
          <p:cNvPr id="384007" name="Oval 7"/>
          <p:cNvSpPr>
            <a:spLocks noChangeArrowheads="1"/>
          </p:cNvSpPr>
          <p:nvPr/>
        </p:nvSpPr>
        <p:spPr bwMode="auto">
          <a:xfrm rot="10800000">
            <a:off x="3643306" y="3357562"/>
            <a:ext cx="714380" cy="1439862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pic>
        <p:nvPicPr>
          <p:cNvPr id="384005" name="Picture 5" descr="img330α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5020" y="1230430"/>
            <a:ext cx="1830384" cy="4556024"/>
          </a:xfrm>
          <a:prstGeom prst="rect">
            <a:avLst/>
          </a:prstGeom>
          <a:noFill/>
          <a:ln w="76200" cmpd="tri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0" name="9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1" name="10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31DCD-BAB5-4B21-AA54-7EFC3CFB9BB7}" type="datetime9">
              <a:rPr lang="el-GR" smtClean="0"/>
              <a:pPr/>
              <a:t>3/2/2017 5:10:51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4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4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40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4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40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40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84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4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4007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4CA44625-314E-4260-9808-5952363AFB9C}" type="slidenum">
              <a:rPr lang="el-GR" sz="1400" b="1"/>
              <a:pPr/>
              <a:t>71</a:t>
            </a:fld>
            <a:endParaRPr lang="el-GR" sz="1400" b="1"/>
          </a:p>
        </p:txBody>
      </p:sp>
      <p:sp>
        <p:nvSpPr>
          <p:cNvPr id="352258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6143636" y="187326"/>
            <a:ext cx="3000364" cy="1955790"/>
          </a:xfrm>
        </p:spPr>
        <p:txBody>
          <a:bodyPr/>
          <a:lstStyle/>
          <a:p>
            <a:r>
              <a:rPr lang="el-GR" sz="2800" i="1" dirty="0">
                <a:latin typeface="Palatino Linotype" pitchFamily="18" charset="0"/>
              </a:rPr>
              <a:t>1927 – </a:t>
            </a:r>
            <a:r>
              <a:rPr lang="el-GR" sz="2800" i="1" dirty="0" err="1" smtClean="0">
                <a:latin typeface="Palatino Linotype" pitchFamily="18" charset="0"/>
              </a:rPr>
              <a:t>Μουσεῖο</a:t>
            </a:r>
            <a:r>
              <a:rPr lang="el-GR" sz="2800" i="1" dirty="0" smtClean="0">
                <a:latin typeface="Palatino Linotype" pitchFamily="18" charset="0"/>
              </a:rPr>
              <a:t> </a:t>
            </a:r>
            <a:r>
              <a:rPr lang="en-US" sz="2800" i="1" dirty="0" err="1" smtClean="0">
                <a:latin typeface="Palatino Linotype" pitchFamily="18" charset="0"/>
              </a:rPr>
              <a:t>Teriade</a:t>
            </a:r>
            <a:r>
              <a:rPr lang="en-US" sz="2800" i="1" dirty="0" smtClean="0">
                <a:latin typeface="Palatino Linotype" pitchFamily="18" charset="0"/>
              </a:rPr>
              <a:t>, </a:t>
            </a:r>
            <a:r>
              <a:rPr lang="el-GR" sz="2800" i="1" dirty="0" err="1" smtClean="0">
                <a:latin typeface="Palatino Linotype" pitchFamily="18" charset="0"/>
              </a:rPr>
              <a:t>Βαρειὰ</a:t>
            </a:r>
            <a:r>
              <a:rPr lang="el-GR" sz="2800" i="1" dirty="0" smtClean="0">
                <a:latin typeface="Palatino Linotype" pitchFamily="18" charset="0"/>
              </a:rPr>
              <a:t> Μυτιλήνης</a:t>
            </a:r>
          </a:p>
        </p:txBody>
      </p:sp>
      <p:sp>
        <p:nvSpPr>
          <p:cNvPr id="35225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-26988"/>
            <a:ext cx="2428860" cy="2527294"/>
          </a:xfrm>
          <a:noFill/>
          <a:ln/>
        </p:spPr>
        <p:txBody>
          <a:bodyPr/>
          <a:lstStyle/>
          <a:p>
            <a:r>
              <a:rPr lang="el-GR" sz="2800" dirty="0" err="1" smtClean="0">
                <a:effectLst/>
                <a:latin typeface="Palatino Linotype" pitchFamily="18" charset="0"/>
              </a:rPr>
              <a:t>Ὀθωμανὶς</a:t>
            </a:r>
            <a:r>
              <a:rPr lang="el-GR" sz="2800" dirty="0" smtClean="0">
                <a:effectLst/>
                <a:latin typeface="Palatino Linotype" pitchFamily="18" charset="0"/>
              </a:rPr>
              <a:t> "</a:t>
            </a:r>
            <a:r>
              <a:rPr lang="el-GR" sz="2800" dirty="0" err="1" smtClean="0">
                <a:effectLst/>
                <a:latin typeface="Palatino Linotype" pitchFamily="18" charset="0"/>
              </a:rPr>
              <a:t>πιανίζει</a:t>
            </a:r>
            <a:r>
              <a:rPr lang="el-GR" sz="2800" dirty="0" smtClean="0">
                <a:effectLst/>
                <a:latin typeface="Palatino Linotype" pitchFamily="18" charset="0"/>
              </a:rPr>
              <a:t>" </a:t>
            </a:r>
            <a:r>
              <a:rPr lang="el-GR" sz="2800" dirty="0" err="1">
                <a:effectLst/>
                <a:latin typeface="Palatino Linotype" pitchFamily="18" charset="0"/>
              </a:rPr>
              <a:t>Τουρκικὸν</a:t>
            </a:r>
            <a:r>
              <a:rPr lang="el-GR" sz="2800" dirty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παιγνίδιον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>
                <a:effectLst/>
                <a:latin typeface="Palatino Linotype" pitchFamily="18" charset="0"/>
              </a:rPr>
              <a:t>Μπαγλαμᾶ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pic>
        <p:nvPicPr>
          <p:cNvPr id="352260" name="Picture 4" descr="img31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643175" y="214290"/>
            <a:ext cx="3359865" cy="6213497"/>
          </a:xfrm>
          <a:noFill/>
          <a:ln/>
        </p:spPr>
      </p:pic>
      <p:sp>
        <p:nvSpPr>
          <p:cNvPr id="352261" name="Oval 5"/>
          <p:cNvSpPr>
            <a:spLocks noChangeArrowheads="1"/>
          </p:cNvSpPr>
          <p:nvPr/>
        </p:nvSpPr>
        <p:spPr bwMode="auto">
          <a:xfrm rot="10116575">
            <a:off x="3490878" y="2446441"/>
            <a:ext cx="2477646" cy="1296987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313B7-F347-490C-8F8C-BACAAAF04007}" type="datetime9">
              <a:rPr lang="el-GR" smtClean="0"/>
              <a:pPr/>
              <a:t>3/2/2017 5:10:51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2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2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2261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2C8DF430-E018-47BD-9453-6688261BB47B}" type="slidenum">
              <a:rPr lang="el-GR" sz="1400" b="1"/>
              <a:pPr/>
              <a:t>72</a:t>
            </a:fld>
            <a:endParaRPr lang="el-GR" sz="1400" b="1"/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title"/>
          </p:nvPr>
        </p:nvSpPr>
        <p:spPr>
          <a:xfrm>
            <a:off x="1" y="-24"/>
            <a:ext cx="2714611" cy="1027096"/>
          </a:xfrm>
          <a:noFill/>
          <a:ln/>
        </p:spPr>
        <p:txBody>
          <a:bodyPr/>
          <a:lstStyle/>
          <a:p>
            <a:r>
              <a:rPr lang="el-GR" sz="2800" dirty="0" err="1" smtClean="0">
                <a:effectLst/>
                <a:latin typeface="Palatino Linotype" pitchFamily="18" charset="0"/>
              </a:rPr>
              <a:t>Οἱ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Ἀλβανοὶ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>
                <a:effectLst/>
                <a:latin typeface="Palatino Linotype" pitchFamily="18" charset="0"/>
              </a:rPr>
              <a:t>Χορεύοντες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pic>
        <p:nvPicPr>
          <p:cNvPr id="381956" name="Picture 4" descr="img32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7950" y="1020784"/>
            <a:ext cx="8928100" cy="5480050"/>
          </a:xfrm>
          <a:noFill/>
          <a:ln/>
        </p:spPr>
      </p:pic>
      <p:sp>
        <p:nvSpPr>
          <p:cNvPr id="381960" name="Rectangle 8"/>
          <p:cNvSpPr>
            <a:spLocks noChangeArrowheads="1"/>
          </p:cNvSpPr>
          <p:nvPr/>
        </p:nvSpPr>
        <p:spPr bwMode="auto">
          <a:xfrm>
            <a:off x="4714876" y="44450"/>
            <a:ext cx="4357718" cy="955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l-GR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1932 </a:t>
            </a:r>
            <a:r>
              <a:rPr lang="el-GR" sz="28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– </a:t>
            </a:r>
            <a:r>
              <a:rPr lang="el-GR" sz="28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Μουσεῖο</a:t>
            </a:r>
            <a:r>
              <a:rPr lang="el-GR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</a:t>
            </a:r>
            <a:r>
              <a:rPr lang="en-US" sz="28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Teriade</a:t>
            </a:r>
            <a:r>
              <a:rPr lang="en-US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, </a:t>
            </a:r>
            <a:r>
              <a:rPr lang="el-GR" sz="28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Βαρειὰ</a:t>
            </a:r>
            <a:r>
              <a:rPr lang="el-GR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Μυτιλήνης</a:t>
            </a:r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4D265-DAA9-42DE-88EE-823CD9B35F78}" type="datetime9">
              <a:rPr lang="el-GR" smtClean="0"/>
              <a:pPr/>
              <a:t>3/2/2017 5:10:53 μμ</a:t>
            </a:fld>
            <a:endParaRPr lang="el-GR"/>
          </a:p>
        </p:txBody>
      </p:sp>
      <p:sp>
        <p:nvSpPr>
          <p:cNvPr id="11" name="Oval 5"/>
          <p:cNvSpPr>
            <a:spLocks noChangeArrowheads="1"/>
          </p:cNvSpPr>
          <p:nvPr/>
        </p:nvSpPr>
        <p:spPr bwMode="auto">
          <a:xfrm rot="10352627">
            <a:off x="1575645" y="4055648"/>
            <a:ext cx="1517650" cy="2052532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62061E4C-F603-41C3-AAB8-01D0935AC052}" type="slidenum">
              <a:rPr lang="el-GR" sz="1400" b="1"/>
              <a:pPr/>
              <a:t>73</a:t>
            </a:fld>
            <a:endParaRPr lang="el-GR" sz="1400" b="1"/>
          </a:p>
        </p:txBody>
      </p:sp>
      <p:sp>
        <p:nvSpPr>
          <p:cNvPr id="505858" name="Rectangle 2"/>
          <p:cNvSpPr>
            <a:spLocks noChangeArrowheads="1"/>
          </p:cNvSpPr>
          <p:nvPr/>
        </p:nvSpPr>
        <p:spPr bwMode="auto">
          <a:xfrm>
            <a:off x="2339975" y="-26988"/>
            <a:ext cx="5040313" cy="561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l-GR" sz="2800" b="1">
                <a:solidFill>
                  <a:srgbClr val="FF0000"/>
                </a:solidFill>
                <a:latin typeface="Palatino Linotype" pitchFamily="18" charset="0"/>
              </a:rPr>
              <a:t>Σάζ(ι), Μπαγλαμάς</a:t>
            </a:r>
          </a:p>
        </p:txBody>
      </p:sp>
      <p:pic>
        <p:nvPicPr>
          <p:cNvPr id="505859" name="Picture 3" descr="img495"/>
          <p:cNvPicPr>
            <a:picLocks noChangeAspect="1" noChangeArrowheads="1"/>
          </p:cNvPicPr>
          <p:nvPr/>
        </p:nvPicPr>
        <p:blipFill>
          <a:blip r:embed="rId2" cstate="print"/>
          <a:srcRect l="5701" r="17101"/>
          <a:stretch>
            <a:fillRect/>
          </a:stretch>
        </p:blipFill>
        <p:spPr bwMode="auto">
          <a:xfrm>
            <a:off x="7778750" y="3716338"/>
            <a:ext cx="1301750" cy="2808287"/>
          </a:xfrm>
          <a:prstGeom prst="rect">
            <a:avLst/>
          </a:prstGeom>
          <a:noFill/>
        </p:spPr>
      </p:pic>
      <p:pic>
        <p:nvPicPr>
          <p:cNvPr id="505862" name="Picture 6" descr="img5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07075" y="3716338"/>
            <a:ext cx="1860550" cy="2808287"/>
          </a:xfrm>
          <a:prstGeom prst="rect">
            <a:avLst/>
          </a:prstGeom>
          <a:noFill/>
        </p:spPr>
      </p:pic>
      <p:grpSp>
        <p:nvGrpSpPr>
          <p:cNvPr id="505893" name="Group 37"/>
          <p:cNvGrpSpPr>
            <a:grpSpLocks/>
          </p:cNvGrpSpPr>
          <p:nvPr/>
        </p:nvGrpSpPr>
        <p:grpSpPr bwMode="auto">
          <a:xfrm>
            <a:off x="6084888" y="576263"/>
            <a:ext cx="2735262" cy="2997200"/>
            <a:chOff x="3833" y="363"/>
            <a:chExt cx="1723" cy="1888"/>
          </a:xfrm>
        </p:grpSpPr>
        <p:pic>
          <p:nvPicPr>
            <p:cNvPr id="505870" name="Picture 14" descr="1912 - Κολοκοτρώνης, Κλέφτικο Γλέντι-α+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71" y="363"/>
              <a:ext cx="1542" cy="1888"/>
            </a:xfrm>
            <a:prstGeom prst="rect">
              <a:avLst/>
            </a:prstGeom>
            <a:noFill/>
            <a:ln w="38100" cmpd="dbl">
              <a:solidFill>
                <a:srgbClr val="FFFF00"/>
              </a:solidFill>
              <a:miter lim="800000"/>
              <a:headEnd/>
              <a:tailEnd/>
            </a:ln>
            <a:effectLst/>
          </p:spPr>
        </p:pic>
        <p:sp>
          <p:nvSpPr>
            <p:cNvPr id="505871" name="Oval 15"/>
            <p:cNvSpPr>
              <a:spLocks noChangeArrowheads="1"/>
            </p:cNvSpPr>
            <p:nvPr/>
          </p:nvSpPr>
          <p:spPr bwMode="auto">
            <a:xfrm rot="14285205">
              <a:off x="4382" y="669"/>
              <a:ext cx="625" cy="1723"/>
            </a:xfrm>
            <a:prstGeom prst="ellipse">
              <a:avLst/>
            </a:prstGeom>
            <a:noFill/>
            <a:ln w="38100" cmpd="dbl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pic>
        <p:nvPicPr>
          <p:cNvPr id="505890" name="Picture 34" descr="img518"/>
          <p:cNvPicPr>
            <a:picLocks noChangeAspect="1" noChangeArrowheads="1"/>
          </p:cNvPicPr>
          <p:nvPr/>
        </p:nvPicPr>
        <p:blipFill>
          <a:blip r:embed="rId5" cstate="print"/>
          <a:srcRect l="6122" r="24959" b="1709"/>
          <a:stretch>
            <a:fillRect/>
          </a:stretch>
        </p:blipFill>
        <p:spPr bwMode="auto">
          <a:xfrm>
            <a:off x="3527425" y="693738"/>
            <a:ext cx="1549400" cy="3044825"/>
          </a:xfrm>
          <a:prstGeom prst="rect">
            <a:avLst/>
          </a:prstGeom>
          <a:noFill/>
        </p:spPr>
      </p:pic>
      <p:pic>
        <p:nvPicPr>
          <p:cNvPr id="505891" name="Picture 35" descr="img502"/>
          <p:cNvPicPr>
            <a:picLocks noChangeAspect="1" noChangeArrowheads="1"/>
          </p:cNvPicPr>
          <p:nvPr/>
        </p:nvPicPr>
        <p:blipFill>
          <a:blip r:embed="rId6" cstate="print"/>
          <a:srcRect l="14264" t="4108" r="17117" b="1712"/>
          <a:stretch>
            <a:fillRect/>
          </a:stretch>
        </p:blipFill>
        <p:spPr bwMode="auto">
          <a:xfrm>
            <a:off x="3894138" y="3805238"/>
            <a:ext cx="1182687" cy="2700337"/>
          </a:xfrm>
          <a:prstGeom prst="rect">
            <a:avLst/>
          </a:prstGeom>
          <a:noFill/>
        </p:spPr>
      </p:pic>
      <p:sp>
        <p:nvSpPr>
          <p:cNvPr id="505892" name="Line 36"/>
          <p:cNvSpPr>
            <a:spLocks noChangeShapeType="1"/>
          </p:cNvSpPr>
          <p:nvPr/>
        </p:nvSpPr>
        <p:spPr bwMode="auto">
          <a:xfrm>
            <a:off x="5435600" y="538163"/>
            <a:ext cx="0" cy="6048375"/>
          </a:xfrm>
          <a:prstGeom prst="line">
            <a:avLst/>
          </a:prstGeom>
          <a:noFill/>
          <a:ln w="152400" cmpd="tri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l-GR"/>
          </a:p>
        </p:txBody>
      </p:sp>
      <p:grpSp>
        <p:nvGrpSpPr>
          <p:cNvPr id="505906" name="Group 50"/>
          <p:cNvGrpSpPr>
            <a:grpSpLocks/>
          </p:cNvGrpSpPr>
          <p:nvPr/>
        </p:nvGrpSpPr>
        <p:grpSpPr bwMode="auto">
          <a:xfrm>
            <a:off x="112713" y="4437063"/>
            <a:ext cx="3522662" cy="1492250"/>
            <a:chOff x="71" y="2795"/>
            <a:chExt cx="2219" cy="940"/>
          </a:xfrm>
        </p:grpSpPr>
        <p:pic>
          <p:nvPicPr>
            <p:cNvPr id="505884" name="Picture 28" descr="img317α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1" y="2795"/>
              <a:ext cx="2219" cy="940"/>
            </a:xfrm>
            <a:prstGeom prst="rect">
              <a:avLst/>
            </a:prstGeom>
            <a:noFill/>
            <a:ln w="38100" cmpd="dbl">
              <a:solidFill>
                <a:srgbClr val="FFFF00"/>
              </a:solidFill>
              <a:miter lim="800000"/>
              <a:headEnd/>
              <a:tailEnd/>
            </a:ln>
          </p:spPr>
        </p:pic>
        <p:sp>
          <p:nvSpPr>
            <p:cNvPr id="505894" name="Oval 38"/>
            <p:cNvSpPr>
              <a:spLocks noChangeArrowheads="1"/>
            </p:cNvSpPr>
            <p:nvPr/>
          </p:nvSpPr>
          <p:spPr bwMode="auto">
            <a:xfrm rot="-6417434">
              <a:off x="1042" y="2254"/>
              <a:ext cx="616" cy="1880"/>
            </a:xfrm>
            <a:prstGeom prst="ellipse">
              <a:avLst/>
            </a:prstGeom>
            <a:noFill/>
            <a:ln w="38100" cmpd="dbl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grpSp>
        <p:nvGrpSpPr>
          <p:cNvPr id="505905" name="Group 49"/>
          <p:cNvGrpSpPr>
            <a:grpSpLocks/>
          </p:cNvGrpSpPr>
          <p:nvPr/>
        </p:nvGrpSpPr>
        <p:grpSpPr bwMode="auto">
          <a:xfrm>
            <a:off x="1457325" y="1147763"/>
            <a:ext cx="2057400" cy="2808287"/>
            <a:chOff x="918" y="723"/>
            <a:chExt cx="1296" cy="1769"/>
          </a:xfrm>
        </p:grpSpPr>
        <p:pic>
          <p:nvPicPr>
            <p:cNvPr id="505887" name="Picture 31" descr="img326α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918" y="723"/>
              <a:ext cx="1191" cy="1769"/>
            </a:xfrm>
            <a:prstGeom prst="rect">
              <a:avLst/>
            </a:prstGeom>
            <a:noFill/>
            <a:ln w="38100" cmpd="dbl">
              <a:solidFill>
                <a:srgbClr val="FFFF00"/>
              </a:solidFill>
              <a:miter lim="800000"/>
              <a:headEnd/>
              <a:tailEnd/>
            </a:ln>
          </p:spPr>
        </p:pic>
        <p:sp>
          <p:nvSpPr>
            <p:cNvPr id="505897" name="Oval 41"/>
            <p:cNvSpPr>
              <a:spLocks noChangeArrowheads="1"/>
            </p:cNvSpPr>
            <p:nvPr/>
          </p:nvSpPr>
          <p:spPr bwMode="auto">
            <a:xfrm rot="14285205">
              <a:off x="1348" y="1227"/>
              <a:ext cx="553" cy="1178"/>
            </a:xfrm>
            <a:prstGeom prst="ellipse">
              <a:avLst/>
            </a:prstGeom>
            <a:noFill/>
            <a:ln w="38100" cmpd="dbl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grpSp>
        <p:nvGrpSpPr>
          <p:cNvPr id="505904" name="Group 48"/>
          <p:cNvGrpSpPr>
            <a:grpSpLocks/>
          </p:cNvGrpSpPr>
          <p:nvPr/>
        </p:nvGrpSpPr>
        <p:grpSpPr bwMode="auto">
          <a:xfrm>
            <a:off x="107950" y="1341438"/>
            <a:ext cx="1104900" cy="2808287"/>
            <a:chOff x="68" y="845"/>
            <a:chExt cx="696" cy="1769"/>
          </a:xfrm>
        </p:grpSpPr>
        <p:pic>
          <p:nvPicPr>
            <p:cNvPr id="505881" name="Picture 25" descr="img330α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8" y="845"/>
              <a:ext cx="696" cy="1769"/>
            </a:xfrm>
            <a:prstGeom prst="rect">
              <a:avLst/>
            </a:prstGeom>
            <a:noFill/>
            <a:ln w="38100" cmpd="dbl">
              <a:solidFill>
                <a:srgbClr val="FFFF00"/>
              </a:solidFill>
              <a:miter lim="800000"/>
              <a:headEnd/>
              <a:tailEnd/>
            </a:ln>
            <a:effectLst/>
          </p:spPr>
        </p:pic>
        <p:sp>
          <p:nvSpPr>
            <p:cNvPr id="505898" name="Oval 42"/>
            <p:cNvSpPr>
              <a:spLocks noChangeArrowheads="1"/>
            </p:cNvSpPr>
            <p:nvPr/>
          </p:nvSpPr>
          <p:spPr bwMode="auto">
            <a:xfrm rot="32597721">
              <a:off x="157" y="1250"/>
              <a:ext cx="499" cy="1361"/>
            </a:xfrm>
            <a:prstGeom prst="ellipse">
              <a:avLst/>
            </a:prstGeom>
            <a:noFill/>
            <a:ln w="38100" cmpd="dbl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grpSp>
        <p:nvGrpSpPr>
          <p:cNvPr id="505907" name="Group 51"/>
          <p:cNvGrpSpPr>
            <a:grpSpLocks/>
          </p:cNvGrpSpPr>
          <p:nvPr/>
        </p:nvGrpSpPr>
        <p:grpSpPr bwMode="auto">
          <a:xfrm>
            <a:off x="6659563" y="2801938"/>
            <a:ext cx="2305050" cy="2932112"/>
            <a:chOff x="4195" y="1765"/>
            <a:chExt cx="1452" cy="1847"/>
          </a:xfrm>
        </p:grpSpPr>
        <p:sp>
          <p:nvSpPr>
            <p:cNvPr id="505899" name="Line 43"/>
            <p:cNvSpPr>
              <a:spLocks noChangeShapeType="1"/>
            </p:cNvSpPr>
            <p:nvPr/>
          </p:nvSpPr>
          <p:spPr bwMode="auto">
            <a:xfrm flipH="1">
              <a:off x="4195" y="2840"/>
              <a:ext cx="227" cy="409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el-GR"/>
            </a:p>
          </p:txBody>
        </p:sp>
        <p:sp>
          <p:nvSpPr>
            <p:cNvPr id="505900" name="Line 44"/>
            <p:cNvSpPr>
              <a:spLocks noChangeShapeType="1"/>
            </p:cNvSpPr>
            <p:nvPr/>
          </p:nvSpPr>
          <p:spPr bwMode="auto">
            <a:xfrm flipH="1">
              <a:off x="4572" y="2969"/>
              <a:ext cx="227" cy="409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el-GR"/>
            </a:p>
          </p:txBody>
        </p:sp>
        <p:sp>
          <p:nvSpPr>
            <p:cNvPr id="505901" name="Line 45"/>
            <p:cNvSpPr>
              <a:spLocks noChangeShapeType="1"/>
            </p:cNvSpPr>
            <p:nvPr/>
          </p:nvSpPr>
          <p:spPr bwMode="auto">
            <a:xfrm flipH="1">
              <a:off x="5420" y="3203"/>
              <a:ext cx="227" cy="409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el-GR"/>
            </a:p>
          </p:txBody>
        </p:sp>
        <p:sp>
          <p:nvSpPr>
            <p:cNvPr id="505902" name="Line 46"/>
            <p:cNvSpPr>
              <a:spLocks noChangeShapeType="1"/>
            </p:cNvSpPr>
            <p:nvPr/>
          </p:nvSpPr>
          <p:spPr bwMode="auto">
            <a:xfrm flipH="1" flipV="1">
              <a:off x="4353" y="1765"/>
              <a:ext cx="227" cy="45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28" name="2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29" name="28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7C748-7113-45F9-87AD-B864705B91EE}" type="datetime9">
              <a:rPr lang="el-GR" smtClean="0"/>
              <a:pPr/>
              <a:t>3/2/2017 5:10:53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59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5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5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5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5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5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5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5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5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5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58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58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05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05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05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05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05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05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05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05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059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059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059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059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5892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9D4C60F7-A880-42A8-817B-C7ED747DA352}" type="slidenum">
              <a:rPr lang="el-GR" sz="1400" b="1"/>
              <a:pPr/>
              <a:t>74</a:t>
            </a:fld>
            <a:endParaRPr lang="el-GR" sz="1400" b="1"/>
          </a:p>
        </p:txBody>
      </p:sp>
      <p:sp>
        <p:nvSpPr>
          <p:cNvPr id="3850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44450"/>
            <a:ext cx="9144000" cy="1439863"/>
          </a:xfrm>
        </p:spPr>
        <p:txBody>
          <a:bodyPr/>
          <a:lstStyle/>
          <a:p>
            <a:r>
              <a:rPr lang="el-GR" sz="6000">
                <a:latin typeface="Palatino Linotype" pitchFamily="18" charset="0"/>
              </a:rPr>
              <a:t>Ἑνότητα Πρώτη</a:t>
            </a:r>
          </a:p>
        </p:txBody>
      </p:sp>
      <p:sp>
        <p:nvSpPr>
          <p:cNvPr id="385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57338"/>
            <a:ext cx="8937625" cy="132397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l-GR" sz="7200" b="1">
                <a:solidFill>
                  <a:srgbClr val="FF0000"/>
                </a:solidFill>
                <a:latin typeface="Palatino Linotype" pitchFamily="18" charset="0"/>
              </a:rPr>
              <a:t>Μουσικὰ Ὄργανα</a:t>
            </a:r>
          </a:p>
        </p:txBody>
      </p:sp>
      <p:sp>
        <p:nvSpPr>
          <p:cNvPr id="385028" name="Rectangle 4"/>
          <p:cNvSpPr>
            <a:spLocks noChangeArrowheads="1"/>
          </p:cNvSpPr>
          <p:nvPr/>
        </p:nvSpPr>
        <p:spPr bwMode="auto">
          <a:xfrm>
            <a:off x="-252413" y="3213100"/>
            <a:ext cx="9144001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135063" lvl="1" indent="-677863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Παλαιῶν ἢ ξένων</a:t>
            </a:r>
          </a:p>
          <a:p>
            <a:pPr marL="1135063" lvl="1" indent="-677863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(μὴ οἰκείων στὸ Θεόφιλο)</a:t>
            </a:r>
          </a:p>
          <a:p>
            <a:pPr marL="1135063" lvl="1" indent="-677863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Παραδόσεων</a:t>
            </a: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9" name="8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73963-E37D-4315-B8D5-F6123FDDDC44}" type="datetime9">
              <a:rPr lang="el-GR" smtClean="0"/>
              <a:pPr/>
              <a:t>3/2/2017 5:10:53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5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5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5028" grpId="0" autoUpdateAnimBg="0" rev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00342C82-8D2B-4058-8735-5BCCBDB5EC51}" type="slidenum">
              <a:rPr lang="el-GR" sz="1400" b="1"/>
              <a:pPr/>
              <a:t>75</a:t>
            </a:fld>
            <a:endParaRPr lang="el-GR" sz="1400" b="1"/>
          </a:p>
        </p:txBody>
      </p:sp>
      <p:sp>
        <p:nvSpPr>
          <p:cNvPr id="3870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44450"/>
            <a:ext cx="9144000" cy="1439863"/>
          </a:xfrm>
        </p:spPr>
        <p:txBody>
          <a:bodyPr/>
          <a:lstStyle/>
          <a:p>
            <a:r>
              <a:rPr lang="el-GR" sz="6000">
                <a:latin typeface="Palatino Linotype" pitchFamily="18" charset="0"/>
              </a:rPr>
              <a:t>Ἑνότητα Πρώτη</a:t>
            </a:r>
          </a:p>
        </p:txBody>
      </p:sp>
      <p:sp>
        <p:nvSpPr>
          <p:cNvPr id="387075" name="Rectangle 3"/>
          <p:cNvSpPr>
            <a:spLocks noChangeArrowheads="1"/>
          </p:cNvSpPr>
          <p:nvPr/>
        </p:nvSpPr>
        <p:spPr bwMode="auto">
          <a:xfrm>
            <a:off x="-180975" y="1412875"/>
            <a:ext cx="921702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Μουσικὰ Ὄργανα</a:t>
            </a:r>
            <a:endParaRPr lang="en-US" sz="45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παλαιῶν ἢ ξένων (μὴ οἰκείων στὸ Θεόφιλο) Παραδόσεων</a:t>
            </a:r>
          </a:p>
        </p:txBody>
      </p:sp>
      <p:sp>
        <p:nvSpPr>
          <p:cNvPr id="387076" name="Rectangle 4"/>
          <p:cNvSpPr>
            <a:spLocks noChangeArrowheads="1"/>
          </p:cNvSpPr>
          <p:nvPr/>
        </p:nvSpPr>
        <p:spPr bwMode="auto">
          <a:xfrm>
            <a:off x="-144463" y="4149725"/>
            <a:ext cx="918051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135063" lvl="1" indent="-677863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AutoNum type="arabicPeriod"/>
            </a:pPr>
            <a:r>
              <a:rPr lang="el-GR" sz="47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Ἀρχαῖα Ἑλληνικά</a:t>
            </a:r>
            <a:endParaRPr lang="en-US" sz="4700" b="1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  <a:p>
            <a:pPr marL="1135063" lvl="1" indent="-677863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AutoNum type="arabicPeriod"/>
            </a:pPr>
            <a:r>
              <a:rPr lang="el-GR" sz="47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Εὐρωπαϊκῆς Παραδόσεως</a:t>
            </a: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9" name="8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6ABA5-1C09-4AF6-8B20-7B978D11C88B}" type="datetime9">
              <a:rPr lang="el-GR" smtClean="0"/>
              <a:pPr/>
              <a:t>3/2/2017 5:10:53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7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7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7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7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7075" grpId="0" autoUpdateAnimBg="0" rev="1"/>
      <p:bldP spid="387076" grpId="0" autoUpdateAnimBg="0" rev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FECE6BB8-AA8A-4450-BB0A-0670F6AF6A94}" type="slidenum">
              <a:rPr lang="el-GR" sz="1400" b="1"/>
              <a:pPr/>
              <a:t>76</a:t>
            </a:fld>
            <a:endParaRPr lang="el-GR" sz="1400" b="1"/>
          </a:p>
        </p:txBody>
      </p:sp>
      <p:sp>
        <p:nvSpPr>
          <p:cNvPr id="388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44450"/>
            <a:ext cx="9144000" cy="1439863"/>
          </a:xfrm>
        </p:spPr>
        <p:txBody>
          <a:bodyPr/>
          <a:lstStyle/>
          <a:p>
            <a:r>
              <a:rPr lang="el-GR" sz="6000">
                <a:latin typeface="Palatino Linotype" pitchFamily="18" charset="0"/>
              </a:rPr>
              <a:t>Ἑνότητα Πρώτη</a:t>
            </a:r>
          </a:p>
        </p:txBody>
      </p:sp>
      <p:sp>
        <p:nvSpPr>
          <p:cNvPr id="388099" name="Rectangle 3"/>
          <p:cNvSpPr>
            <a:spLocks noChangeArrowheads="1"/>
          </p:cNvSpPr>
          <p:nvPr/>
        </p:nvSpPr>
        <p:spPr bwMode="auto">
          <a:xfrm>
            <a:off x="-180975" y="1412875"/>
            <a:ext cx="921702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Μουσικὰ Ὄργανα</a:t>
            </a:r>
            <a:endParaRPr lang="en-US" sz="45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παλαιῶν ἢ ξένων (μὴ οἰκείων στὸ Θεόφιλο) Παραδόσεων</a:t>
            </a:r>
          </a:p>
        </p:txBody>
      </p:sp>
      <p:sp>
        <p:nvSpPr>
          <p:cNvPr id="388100" name="Rectangle 4"/>
          <p:cNvSpPr>
            <a:spLocks noChangeArrowheads="1"/>
          </p:cNvSpPr>
          <p:nvPr/>
        </p:nvSpPr>
        <p:spPr bwMode="auto">
          <a:xfrm>
            <a:off x="1258888" y="4149725"/>
            <a:ext cx="604996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135063" lvl="1" indent="-677863"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l-GR" sz="47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Ἀρχαῖα Ἑλληνικά</a:t>
            </a:r>
          </a:p>
          <a:p>
            <a:pPr marL="1135063" lvl="1" indent="-677863"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l-GR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Α</a:t>
            </a:r>
            <a:r>
              <a:rPr lang="en-US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.		</a:t>
            </a:r>
            <a:r>
              <a:rPr lang="el-GR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Κρουστά</a:t>
            </a:r>
          </a:p>
          <a:p>
            <a:pPr marL="1135063" lvl="1" indent="-677863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l-GR" sz="4700" b="1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9" name="8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88A78-BC15-45F0-9D24-C8B9B6A62A56}" type="datetime9">
              <a:rPr lang="el-GR" smtClean="0"/>
              <a:pPr/>
              <a:t>3/2/2017 5:10:53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8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8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8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8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8099" grpId="0" autoUpdateAnimBg="0" rev="1"/>
      <p:bldP spid="388100" grpId="0" autoUpdateAnimBg="0" rev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16EF85EF-C7BE-4796-B1ED-7CECD69E12E1}" type="slidenum">
              <a:rPr lang="el-GR" sz="1400" b="1"/>
              <a:pPr/>
              <a:t>77</a:t>
            </a:fld>
            <a:endParaRPr lang="el-GR" sz="1400" b="1"/>
          </a:p>
        </p:txBody>
      </p:sp>
      <p:sp>
        <p:nvSpPr>
          <p:cNvPr id="395266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5500694" y="214290"/>
            <a:ext cx="3643306" cy="1357298"/>
          </a:xfrm>
        </p:spPr>
        <p:txBody>
          <a:bodyPr/>
          <a:lstStyle/>
          <a:p>
            <a:pPr marL="892175" indent="-892175">
              <a:lnSpc>
                <a:spcPct val="90000"/>
              </a:lnSpc>
            </a:pPr>
            <a:r>
              <a:rPr lang="el-GR" sz="2800" i="1" dirty="0">
                <a:latin typeface="Palatino Linotype" pitchFamily="18" charset="0"/>
              </a:rPr>
              <a:t>1929 – </a:t>
            </a:r>
            <a:r>
              <a:rPr lang="el-GR" sz="2800" i="1" dirty="0" err="1" smtClean="0">
                <a:latin typeface="Palatino Linotype" pitchFamily="18" charset="0"/>
              </a:rPr>
              <a:t>Μουσεῖο</a:t>
            </a:r>
            <a:r>
              <a:rPr lang="el-GR" sz="2800" i="1" dirty="0" smtClean="0">
                <a:latin typeface="Palatino Linotype" pitchFamily="18" charset="0"/>
              </a:rPr>
              <a:t> </a:t>
            </a:r>
            <a:r>
              <a:rPr lang="en-US" sz="2800" i="1" dirty="0" err="1" smtClean="0">
                <a:latin typeface="Palatino Linotype" pitchFamily="18" charset="0"/>
              </a:rPr>
              <a:t>Teriade</a:t>
            </a:r>
            <a:r>
              <a:rPr lang="en-US" sz="2800" i="1" dirty="0" smtClean="0">
                <a:latin typeface="Palatino Linotype" pitchFamily="18" charset="0"/>
              </a:rPr>
              <a:t>, </a:t>
            </a:r>
            <a:r>
              <a:rPr lang="el-GR" sz="2800" i="1" dirty="0" err="1" smtClean="0">
                <a:latin typeface="Palatino Linotype" pitchFamily="18" charset="0"/>
              </a:rPr>
              <a:t>Βαρειὰ</a:t>
            </a:r>
            <a:r>
              <a:rPr lang="en-US" sz="2800" i="1" dirty="0" smtClean="0">
                <a:latin typeface="Palatino Linotype" pitchFamily="18" charset="0"/>
              </a:rPr>
              <a:t> </a:t>
            </a:r>
            <a:r>
              <a:rPr lang="el-GR" sz="2800" i="1" dirty="0" smtClean="0">
                <a:latin typeface="Palatino Linotype" pitchFamily="18" charset="0"/>
              </a:rPr>
              <a:t>Μυτιλήνης</a:t>
            </a:r>
            <a:endParaRPr lang="el-GR" sz="2800" i="1" dirty="0">
              <a:latin typeface="Palatino Linotype" pitchFamily="18" charset="0"/>
            </a:endParaRPr>
          </a:p>
        </p:txBody>
      </p:sp>
      <p:sp>
        <p:nvSpPr>
          <p:cNvPr id="39526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4500563" cy="625475"/>
          </a:xfrm>
          <a:noFill/>
          <a:ln/>
        </p:spPr>
        <p:txBody>
          <a:bodyPr/>
          <a:lstStyle/>
          <a:p>
            <a:r>
              <a:rPr lang="el-GR" sz="2800">
                <a:effectLst/>
                <a:latin typeface="Palatino Linotype" pitchFamily="18" charset="0"/>
              </a:rPr>
              <a:t>Ἑλληνὶς Χορεύτρια</a:t>
            </a:r>
          </a:p>
        </p:txBody>
      </p:sp>
      <p:pic>
        <p:nvPicPr>
          <p:cNvPr id="395268" name="Picture 4" descr="img33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b="5003"/>
          <a:stretch>
            <a:fillRect/>
          </a:stretch>
        </p:blipFill>
        <p:spPr>
          <a:xfrm>
            <a:off x="2071670" y="725488"/>
            <a:ext cx="3357563" cy="5727700"/>
          </a:xfrm>
          <a:noFill/>
          <a:ln/>
        </p:spPr>
      </p:pic>
      <p:sp>
        <p:nvSpPr>
          <p:cNvPr id="395269" name="Oval 5"/>
          <p:cNvSpPr>
            <a:spLocks noChangeArrowheads="1"/>
          </p:cNvSpPr>
          <p:nvPr/>
        </p:nvSpPr>
        <p:spPr bwMode="auto">
          <a:xfrm rot="10800000">
            <a:off x="2285985" y="4225925"/>
            <a:ext cx="2509838" cy="1312863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FD1C5-DD31-4401-B569-F8C4F635689C}" type="datetime9">
              <a:rPr lang="el-GR" smtClean="0"/>
              <a:pPr/>
              <a:t>3/2/2017 5:10:53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5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5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5269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00EE4A89-06D6-4175-91CA-085C418DFB75}" type="slidenum">
              <a:rPr lang="el-GR" sz="1400" b="1"/>
              <a:pPr/>
              <a:t>78</a:t>
            </a:fld>
            <a:endParaRPr lang="el-GR" sz="1400" b="1"/>
          </a:p>
        </p:txBody>
      </p:sp>
      <p:sp>
        <p:nvSpPr>
          <p:cNvPr id="402434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5000628" y="100013"/>
            <a:ext cx="4143372" cy="765175"/>
          </a:xfrm>
        </p:spPr>
        <p:txBody>
          <a:bodyPr/>
          <a:lstStyle/>
          <a:p>
            <a:pPr marL="363538" indent="-363538">
              <a:lnSpc>
                <a:spcPct val="90000"/>
              </a:lnSpc>
            </a:pPr>
            <a:r>
              <a:rPr lang="el-GR" sz="2600" i="1" dirty="0">
                <a:latin typeface="Palatino Linotype" pitchFamily="18" charset="0"/>
              </a:rPr>
              <a:t>1930 </a:t>
            </a:r>
            <a:r>
              <a:rPr lang="el-GR" sz="2600" i="1" dirty="0" smtClean="0">
                <a:latin typeface="Palatino Linotype" pitchFamily="18" charset="0"/>
              </a:rPr>
              <a:t> – </a:t>
            </a:r>
            <a:r>
              <a:rPr lang="el-GR" sz="2600" i="1" dirty="0" err="1" smtClean="0">
                <a:latin typeface="Palatino Linotype" pitchFamily="18" charset="0"/>
              </a:rPr>
              <a:t>Μουσεῖο</a:t>
            </a:r>
            <a:r>
              <a:rPr lang="el-GR" sz="2600" i="1" dirty="0" smtClean="0">
                <a:latin typeface="Palatino Linotype" pitchFamily="18" charset="0"/>
              </a:rPr>
              <a:t> </a:t>
            </a:r>
            <a:r>
              <a:rPr lang="en-US" sz="2600" i="1" dirty="0" err="1" smtClean="0">
                <a:latin typeface="Palatino Linotype" pitchFamily="18" charset="0"/>
              </a:rPr>
              <a:t>Teriade</a:t>
            </a:r>
            <a:r>
              <a:rPr lang="en-US" sz="2600" i="1" dirty="0" smtClean="0">
                <a:latin typeface="Palatino Linotype" pitchFamily="18" charset="0"/>
              </a:rPr>
              <a:t>, </a:t>
            </a:r>
            <a:r>
              <a:rPr lang="el-GR" sz="2600" i="1" dirty="0" err="1" smtClean="0">
                <a:latin typeface="Palatino Linotype" pitchFamily="18" charset="0"/>
              </a:rPr>
              <a:t>Βαρειὰ</a:t>
            </a:r>
            <a:r>
              <a:rPr lang="el-GR" sz="2600" i="1" dirty="0" smtClean="0">
                <a:latin typeface="Palatino Linotype" pitchFamily="18" charset="0"/>
              </a:rPr>
              <a:t> Μυτιλήνης</a:t>
            </a:r>
            <a:endParaRPr lang="el-GR" sz="2600" i="1" dirty="0">
              <a:latin typeface="Palatino Linotype" pitchFamily="18" charset="0"/>
            </a:endParaRPr>
          </a:p>
        </p:txBody>
      </p:sp>
      <p:sp>
        <p:nvSpPr>
          <p:cNvPr id="402435" name="Rectangle 3"/>
          <p:cNvSpPr>
            <a:spLocks noGrp="1" noChangeArrowheads="1"/>
          </p:cNvSpPr>
          <p:nvPr>
            <p:ph type="title"/>
          </p:nvPr>
        </p:nvSpPr>
        <p:spPr>
          <a:xfrm>
            <a:off x="1" y="65070"/>
            <a:ext cx="4857751" cy="863600"/>
          </a:xfrm>
          <a:noFill/>
          <a:ln/>
        </p:spPr>
        <p:txBody>
          <a:bodyPr/>
          <a:lstStyle/>
          <a:p>
            <a:r>
              <a:rPr lang="el-GR" sz="2800" dirty="0">
                <a:effectLst/>
                <a:latin typeface="Palatino Linotype" pitchFamily="18" charset="0"/>
              </a:rPr>
              <a:t>Ραψωδός,</a:t>
            </a:r>
            <a:br>
              <a:rPr lang="el-GR" sz="2800" dirty="0">
                <a:effectLst/>
                <a:latin typeface="Palatino Linotype" pitchFamily="18" charset="0"/>
              </a:rPr>
            </a:br>
            <a:r>
              <a:rPr lang="el-GR" sz="2800" dirty="0">
                <a:effectLst/>
                <a:latin typeface="Palatino Linotype" pitchFamily="18" charset="0"/>
              </a:rPr>
              <a:t>Ἡ </a:t>
            </a:r>
            <a:r>
              <a:rPr lang="el-GR" sz="2800" dirty="0" err="1">
                <a:effectLst/>
                <a:latin typeface="Palatino Linotype" pitchFamily="18" charset="0"/>
              </a:rPr>
              <a:t>ἀνάγνωσις</a:t>
            </a:r>
            <a:r>
              <a:rPr lang="el-GR" sz="2800" dirty="0">
                <a:effectLst/>
                <a:latin typeface="Palatino Linotype" pitchFamily="18" charset="0"/>
              </a:rPr>
              <a:t> </a:t>
            </a:r>
            <a:r>
              <a:rPr lang="el-GR" sz="2800" dirty="0" err="1">
                <a:effectLst/>
                <a:latin typeface="Palatino Linotype" pitchFamily="18" charset="0"/>
              </a:rPr>
              <a:t>τοῦ</a:t>
            </a:r>
            <a:r>
              <a:rPr lang="el-GR" sz="2800" dirty="0">
                <a:effectLst/>
                <a:latin typeface="Palatino Linotype" pitchFamily="18" charset="0"/>
              </a:rPr>
              <a:t> </a:t>
            </a:r>
            <a:r>
              <a:rPr lang="el-GR" sz="2800" dirty="0" err="1">
                <a:effectLst/>
                <a:latin typeface="Palatino Linotype" pitchFamily="18" charset="0"/>
              </a:rPr>
              <a:t>Ὁμήρου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pic>
        <p:nvPicPr>
          <p:cNvPr id="402436" name="Picture 4" descr="img35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r="497"/>
          <a:stretch>
            <a:fillRect/>
          </a:stretch>
        </p:blipFill>
        <p:spPr>
          <a:xfrm>
            <a:off x="50800" y="1555750"/>
            <a:ext cx="9058275" cy="3960813"/>
          </a:xfrm>
          <a:noFill/>
          <a:ln/>
        </p:spPr>
      </p:pic>
      <p:sp>
        <p:nvSpPr>
          <p:cNvPr id="402437" name="Oval 5"/>
          <p:cNvSpPr>
            <a:spLocks noChangeArrowheads="1"/>
          </p:cNvSpPr>
          <p:nvPr/>
        </p:nvSpPr>
        <p:spPr bwMode="auto">
          <a:xfrm rot="10800000">
            <a:off x="4572000" y="2851150"/>
            <a:ext cx="1655763" cy="936625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E6003-E00E-432E-B79E-D2698452B9DE}" type="datetime9">
              <a:rPr lang="el-GR" smtClean="0"/>
              <a:pPr/>
              <a:t>3/2/2017 5:10:53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2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2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2437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C1D37C6E-C6FA-4BB8-91B2-DC95F517707A}" type="slidenum">
              <a:rPr lang="el-GR" sz="1400" b="1"/>
              <a:pPr/>
              <a:t>79</a:t>
            </a:fld>
            <a:endParaRPr lang="el-GR" sz="1400" b="1"/>
          </a:p>
        </p:txBody>
      </p:sp>
      <p:sp>
        <p:nvSpPr>
          <p:cNvPr id="396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44450"/>
            <a:ext cx="9144000" cy="1439863"/>
          </a:xfrm>
        </p:spPr>
        <p:txBody>
          <a:bodyPr/>
          <a:lstStyle/>
          <a:p>
            <a:r>
              <a:rPr lang="el-GR" sz="6000">
                <a:latin typeface="Palatino Linotype" pitchFamily="18" charset="0"/>
              </a:rPr>
              <a:t>Ἑνότητα Πρώτη</a:t>
            </a:r>
          </a:p>
        </p:txBody>
      </p:sp>
      <p:sp>
        <p:nvSpPr>
          <p:cNvPr id="396291" name="Rectangle 3"/>
          <p:cNvSpPr>
            <a:spLocks noChangeArrowheads="1"/>
          </p:cNvSpPr>
          <p:nvPr/>
        </p:nvSpPr>
        <p:spPr bwMode="auto">
          <a:xfrm>
            <a:off x="-144431" y="1412875"/>
            <a:ext cx="9217025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Μουσικὰ</a:t>
            </a:r>
            <a:r>
              <a:rPr lang="el-GR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</a:t>
            </a:r>
            <a:r>
              <a:rPr lang="el-GR" sz="4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Ὄργανα</a:t>
            </a:r>
            <a:endParaRPr lang="en-US" sz="45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παλαιῶν</a:t>
            </a:r>
            <a:r>
              <a:rPr lang="el-GR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ἢ ξένων (</a:t>
            </a:r>
            <a:r>
              <a:rPr lang="el-GR" sz="4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μὴ</a:t>
            </a:r>
            <a:r>
              <a:rPr lang="el-GR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</a:t>
            </a:r>
            <a:r>
              <a:rPr lang="el-GR" sz="4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οἰκείων</a:t>
            </a:r>
            <a:r>
              <a:rPr lang="el-GR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</a:t>
            </a:r>
            <a:r>
              <a:rPr lang="el-GR" sz="4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στὸ</a:t>
            </a:r>
            <a:r>
              <a:rPr lang="el-GR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Θεόφιλο) Παραδόσεων</a:t>
            </a:r>
          </a:p>
        </p:txBody>
      </p:sp>
      <p:sp>
        <p:nvSpPr>
          <p:cNvPr id="396292" name="Rectangle 4"/>
          <p:cNvSpPr>
            <a:spLocks noChangeArrowheads="1"/>
          </p:cNvSpPr>
          <p:nvPr/>
        </p:nvSpPr>
        <p:spPr bwMode="auto">
          <a:xfrm>
            <a:off x="1258888" y="4078288"/>
            <a:ext cx="6154737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135063" lvl="1" indent="-677863"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l-GR" sz="47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Ἀρχαῖα Ἑλληνικά</a:t>
            </a:r>
          </a:p>
          <a:p>
            <a:pPr marL="1135063" lvl="1" indent="-677863"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l-GR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Β</a:t>
            </a:r>
            <a:r>
              <a:rPr lang="en-US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.		</a:t>
            </a:r>
            <a:r>
              <a:rPr lang="el-GR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Πνευστά</a:t>
            </a:r>
          </a:p>
          <a:p>
            <a:pPr marL="1135063" lvl="1" indent="-677863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endParaRPr lang="el-GR" sz="4700" b="1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9" name="8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993DD-DC02-4D60-BEFA-494BFF40E7F2}" type="datetime9">
              <a:rPr lang="el-GR" smtClean="0"/>
              <a:pPr/>
              <a:t>3/2/2017 5:10:53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6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6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6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6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6291" grpId="0" autoUpdateAnimBg="0" rev="1"/>
      <p:bldP spid="396292" grpId="0" autoUpdateAnimBg="0" rev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9C1661C6-3B26-4476-8950-AF54FBD3D5C8}" type="slidenum">
              <a:rPr lang="el-GR" sz="1400" b="1"/>
              <a:pPr/>
              <a:t>80</a:t>
            </a:fld>
            <a:endParaRPr lang="el-GR" sz="1400" b="1"/>
          </a:p>
        </p:txBody>
      </p:sp>
      <p:sp>
        <p:nvSpPr>
          <p:cNvPr id="39731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4500563" cy="625475"/>
          </a:xfrm>
          <a:noFill/>
          <a:ln/>
        </p:spPr>
        <p:txBody>
          <a:bodyPr/>
          <a:lstStyle/>
          <a:p>
            <a:r>
              <a:rPr lang="el-GR" sz="2800">
                <a:effectLst/>
                <a:latin typeface="Palatino Linotype" pitchFamily="18" charset="0"/>
              </a:rPr>
              <a:t>Τοιχογραφικὸ θέμα</a:t>
            </a:r>
          </a:p>
        </p:txBody>
      </p:sp>
      <p:pic>
        <p:nvPicPr>
          <p:cNvPr id="397316" name="Picture 4" descr="img34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8163" y="885443"/>
            <a:ext cx="8177241" cy="5582031"/>
          </a:xfrm>
          <a:noFill/>
          <a:ln/>
        </p:spPr>
      </p:pic>
      <p:sp>
        <p:nvSpPr>
          <p:cNvPr id="397320" name="Oval 8"/>
          <p:cNvSpPr>
            <a:spLocks noChangeArrowheads="1"/>
          </p:cNvSpPr>
          <p:nvPr/>
        </p:nvSpPr>
        <p:spPr bwMode="auto">
          <a:xfrm rot="11240024">
            <a:off x="3517900" y="2062163"/>
            <a:ext cx="5157788" cy="1943100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739A0-69BC-49FC-BBC9-3445CC514950}" type="datetime9">
              <a:rPr lang="el-GR" smtClean="0"/>
              <a:pPr/>
              <a:t>3/2/2017 5:10:53 μμ</a:t>
            </a:fld>
            <a:endParaRPr lang="el-GR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4572001" y="0"/>
            <a:ext cx="4572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1950" marR="0" lvl="0" indent="-3619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tabLst/>
              <a:defRPr/>
            </a:pPr>
            <a:r>
              <a:rPr kumimoji="0" lang="el-GR" sz="2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1910 – </a:t>
            </a:r>
            <a:r>
              <a:rPr kumimoji="0" lang="el-GR" sz="26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Λαογραφικὸ</a:t>
            </a:r>
            <a:r>
              <a:rPr kumimoji="0" lang="el-GR" sz="2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 Κέντρο </a:t>
            </a:r>
            <a:r>
              <a:rPr kumimoji="0" lang="el-GR" sz="26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Κίτσου</a:t>
            </a:r>
            <a:r>
              <a:rPr kumimoji="0" lang="el-GR" sz="2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 </a:t>
            </a:r>
            <a:r>
              <a:rPr kumimoji="0" lang="el-GR" sz="26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Μακρῆ</a:t>
            </a:r>
            <a:r>
              <a:rPr kumimoji="0" lang="el-GR" sz="2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, Βόλος.</a:t>
            </a:r>
            <a:endParaRPr kumimoji="0" lang="el-GR" sz="26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Palatino Linotyp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7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7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20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1690B89B-0FC4-48A6-95CE-8D1B4C158D6F}" type="slidenum">
              <a:rPr lang="el-GR" sz="1400" b="1"/>
              <a:pPr/>
              <a:t>81</a:t>
            </a:fld>
            <a:endParaRPr lang="el-GR" sz="1400" b="1"/>
          </a:p>
        </p:txBody>
      </p:sp>
      <p:pic>
        <p:nvPicPr>
          <p:cNvPr id="398340" name="Picture 4" descr="img34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256243" y="1749446"/>
            <a:ext cx="3744913" cy="2813050"/>
          </a:xfrm>
          <a:noFill/>
          <a:ln/>
        </p:spPr>
      </p:pic>
      <p:pic>
        <p:nvPicPr>
          <p:cNvPr id="398341" name="Picture 5" descr="img34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81" y="2254271"/>
            <a:ext cx="2613025" cy="4103687"/>
          </a:xfrm>
          <a:prstGeom prst="rect">
            <a:avLst/>
          </a:prstGeom>
          <a:noFill/>
        </p:spPr>
      </p:pic>
      <p:sp>
        <p:nvSpPr>
          <p:cNvPr id="398342" name="Rectangle 6"/>
          <p:cNvSpPr>
            <a:spLocks noChangeArrowheads="1"/>
          </p:cNvSpPr>
          <p:nvPr/>
        </p:nvSpPr>
        <p:spPr bwMode="auto">
          <a:xfrm>
            <a:off x="0" y="71438"/>
            <a:ext cx="4392613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endParaRPr lang="el-GR" sz="2800" b="1" dirty="0" smtClean="0">
              <a:solidFill>
                <a:schemeClr val="tx2"/>
              </a:solidFill>
              <a:latin typeface="Palatino Linotype" pitchFamily="18" charset="0"/>
            </a:endParaRPr>
          </a:p>
          <a:p>
            <a:pPr algn="ctr"/>
            <a:r>
              <a:rPr lang="el-GR" sz="2800" b="1" dirty="0" err="1" smtClean="0">
                <a:solidFill>
                  <a:schemeClr val="tx2"/>
                </a:solidFill>
                <a:latin typeface="Palatino Linotype" pitchFamily="18" charset="0"/>
              </a:rPr>
              <a:t>Ἀποσπάσματα</a:t>
            </a:r>
            <a:r>
              <a:rPr lang="el-GR" sz="2800" b="1" dirty="0" smtClean="0">
                <a:solidFill>
                  <a:schemeClr val="tx2"/>
                </a:solidFill>
                <a:latin typeface="Palatino Linotype" pitchFamily="18" charset="0"/>
              </a:rPr>
              <a:t> τοιχογραφίας </a:t>
            </a:r>
            <a:r>
              <a:rPr lang="el-GR" sz="2800" b="1" dirty="0" err="1" smtClean="0">
                <a:solidFill>
                  <a:schemeClr val="tx2"/>
                </a:solidFill>
                <a:latin typeface="Palatino Linotype" pitchFamily="18" charset="0"/>
              </a:rPr>
              <a:t>ἀπὸ</a:t>
            </a:r>
            <a:r>
              <a:rPr lang="el-GR" sz="28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800" b="1" dirty="0" err="1" smtClean="0">
                <a:solidFill>
                  <a:schemeClr val="tx2"/>
                </a:solidFill>
                <a:latin typeface="Palatino Linotype" pitchFamily="18" charset="0"/>
              </a:rPr>
              <a:t>τὸ</a:t>
            </a:r>
            <a:r>
              <a:rPr lang="el-GR" sz="2800" b="1" dirty="0" smtClean="0">
                <a:solidFill>
                  <a:schemeClr val="tx2"/>
                </a:solidFill>
                <a:latin typeface="Palatino Linotype" pitchFamily="18" charset="0"/>
              </a:rPr>
              <a:t> σπίτι </a:t>
            </a:r>
            <a:r>
              <a:rPr lang="el-GR" sz="2800" b="1" dirty="0" err="1" smtClean="0">
                <a:solidFill>
                  <a:schemeClr val="tx2"/>
                </a:solidFill>
                <a:latin typeface="Palatino Linotype" pitchFamily="18" charset="0"/>
              </a:rPr>
              <a:t>τοῦ</a:t>
            </a:r>
            <a:r>
              <a:rPr lang="el-GR" sz="2800" b="1" dirty="0" smtClean="0">
                <a:solidFill>
                  <a:schemeClr val="tx2"/>
                </a:solidFill>
                <a:latin typeface="Palatino Linotype" pitchFamily="18" charset="0"/>
              </a:rPr>
              <a:t> Δ. </a:t>
            </a:r>
            <a:r>
              <a:rPr lang="el-GR" sz="2800" b="1" dirty="0" err="1" smtClean="0">
                <a:solidFill>
                  <a:schemeClr val="tx2"/>
                </a:solidFill>
                <a:latin typeface="Palatino Linotype" pitchFamily="18" charset="0"/>
              </a:rPr>
              <a:t>Γκουντέλια</a:t>
            </a:r>
            <a:r>
              <a:rPr lang="el-GR" sz="2800" b="1" dirty="0" smtClean="0">
                <a:solidFill>
                  <a:schemeClr val="tx2"/>
                </a:solidFill>
                <a:latin typeface="Palatino Linotype" pitchFamily="18" charset="0"/>
              </a:rPr>
              <a:t> (</a:t>
            </a:r>
            <a:r>
              <a:rPr lang="el-GR" sz="2800" b="1" dirty="0" err="1" smtClean="0">
                <a:solidFill>
                  <a:schemeClr val="tx2"/>
                </a:solidFill>
                <a:latin typeface="Palatino Linotype" pitchFamily="18" charset="0"/>
              </a:rPr>
              <a:t>στὸ</a:t>
            </a:r>
            <a:r>
              <a:rPr lang="el-GR" sz="2800" b="1" dirty="0" smtClean="0">
                <a:solidFill>
                  <a:schemeClr val="tx2"/>
                </a:solidFill>
                <a:latin typeface="Palatino Linotype" pitchFamily="18" charset="0"/>
              </a:rPr>
              <a:t> Βόλο) </a:t>
            </a:r>
            <a:r>
              <a:rPr lang="el-GR" sz="2800" b="1" dirty="0" err="1" smtClean="0">
                <a:solidFill>
                  <a:schemeClr val="tx2"/>
                </a:solidFill>
                <a:latin typeface="Palatino Linotype" pitchFamily="18" charset="0"/>
              </a:rPr>
              <a:t>μετὰ</a:t>
            </a:r>
            <a:r>
              <a:rPr lang="el-GR" sz="28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800" b="1" dirty="0" err="1" smtClean="0">
                <a:solidFill>
                  <a:schemeClr val="tx2"/>
                </a:solidFill>
                <a:latin typeface="Palatino Linotype" pitchFamily="18" charset="0"/>
              </a:rPr>
              <a:t>τοὺς</a:t>
            </a:r>
            <a:r>
              <a:rPr lang="el-GR" sz="28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800" b="1" dirty="0" err="1" smtClean="0">
                <a:solidFill>
                  <a:schemeClr val="tx2"/>
                </a:solidFill>
                <a:latin typeface="Palatino Linotype" pitchFamily="18" charset="0"/>
              </a:rPr>
              <a:t>σεισμοὺς</a:t>
            </a:r>
            <a:r>
              <a:rPr lang="el-GR" sz="28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800" b="1" dirty="0" err="1" smtClean="0">
                <a:solidFill>
                  <a:schemeClr val="tx2"/>
                </a:solidFill>
                <a:latin typeface="Palatino Linotype" pitchFamily="18" charset="0"/>
              </a:rPr>
              <a:t>τοῦ</a:t>
            </a:r>
            <a:r>
              <a:rPr lang="el-GR" sz="2800" b="1" dirty="0" smtClean="0">
                <a:solidFill>
                  <a:schemeClr val="tx2"/>
                </a:solidFill>
                <a:latin typeface="Palatino Linotype" pitchFamily="18" charset="0"/>
              </a:rPr>
              <a:t> 1955.</a:t>
            </a:r>
          </a:p>
          <a:p>
            <a:pPr algn="ctr"/>
            <a:endParaRPr lang="el-GR" sz="2800" b="1" dirty="0">
              <a:solidFill>
                <a:schemeClr val="tx2"/>
              </a:solidFill>
              <a:latin typeface="Palatino Linotype" pitchFamily="18" charset="0"/>
            </a:endParaRPr>
          </a:p>
        </p:txBody>
      </p:sp>
      <p:sp>
        <p:nvSpPr>
          <p:cNvPr id="398346" name="Oval 10"/>
          <p:cNvSpPr>
            <a:spLocks noChangeArrowheads="1"/>
          </p:cNvSpPr>
          <p:nvPr/>
        </p:nvSpPr>
        <p:spPr bwMode="auto">
          <a:xfrm rot="10279251">
            <a:off x="2979768" y="3189308"/>
            <a:ext cx="4581525" cy="1943100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" name="9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1" name="10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0A2D-37A5-4BA0-BCA8-98F416AA51FB}" type="datetime9">
              <a:rPr lang="el-GR" smtClean="0"/>
              <a:pPr/>
              <a:t>3/2/2017 5:10:53 μμ</a:t>
            </a:fld>
            <a:endParaRPr lang="el-GR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4572000" y="163495"/>
            <a:ext cx="4572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1950" marR="0" lvl="0" indent="-3619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tabLst/>
              <a:defRPr/>
            </a:pPr>
            <a:r>
              <a:rPr kumimoji="0" lang="el-GR" sz="2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1910 – </a:t>
            </a:r>
            <a:r>
              <a:rPr kumimoji="0" lang="el-GR" sz="26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Λαογραφικὸ</a:t>
            </a:r>
            <a:r>
              <a:rPr kumimoji="0" lang="el-GR" sz="2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 Κέντρο </a:t>
            </a:r>
            <a:r>
              <a:rPr kumimoji="0" lang="el-GR" sz="26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Κίτσου</a:t>
            </a:r>
            <a:r>
              <a:rPr kumimoji="0" lang="el-GR" sz="2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 </a:t>
            </a:r>
            <a:r>
              <a:rPr kumimoji="0" lang="el-GR" sz="26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Μακρῆ</a:t>
            </a:r>
            <a:r>
              <a:rPr kumimoji="0" lang="el-GR" sz="2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, Βόλος.</a:t>
            </a:r>
            <a:endParaRPr kumimoji="0" lang="el-GR" sz="26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Palatino Linotyp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8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8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8346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0AE00847-A91C-46E8-A2BA-C5D9C904BA6E}" type="slidenum">
              <a:rPr lang="el-GR" sz="1400" b="1"/>
              <a:pPr/>
              <a:t>82</a:t>
            </a:fld>
            <a:endParaRPr lang="el-GR" sz="1400" b="1"/>
          </a:p>
        </p:txBody>
      </p:sp>
      <p:pic>
        <p:nvPicPr>
          <p:cNvPr id="267270" name="Picture 6" descr="img339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00338" y="1000107"/>
            <a:ext cx="3610407" cy="5410217"/>
          </a:xfrm>
          <a:noFill/>
          <a:ln/>
        </p:spPr>
      </p:pic>
      <p:sp>
        <p:nvSpPr>
          <p:cNvPr id="267271" name="Oval 7"/>
          <p:cNvSpPr>
            <a:spLocks noChangeArrowheads="1"/>
          </p:cNvSpPr>
          <p:nvPr/>
        </p:nvSpPr>
        <p:spPr bwMode="auto">
          <a:xfrm rot="10800000">
            <a:off x="3159125" y="1844675"/>
            <a:ext cx="1341438" cy="936625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pic>
        <p:nvPicPr>
          <p:cNvPr id="267272" name="Picture 8" descr="img33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1214422"/>
            <a:ext cx="7343775" cy="4235450"/>
          </a:xfrm>
          <a:prstGeom prst="rect">
            <a:avLst/>
          </a:prstGeom>
          <a:noFill/>
          <a:ln w="76200" cmpd="tri">
            <a:solidFill>
              <a:srgbClr val="FFFF00"/>
            </a:solidFill>
            <a:miter lim="800000"/>
            <a:headEnd/>
            <a:tailEnd/>
          </a:ln>
        </p:spPr>
      </p:pic>
      <p:grpSp>
        <p:nvGrpSpPr>
          <p:cNvPr id="267277" name="Group 13"/>
          <p:cNvGrpSpPr>
            <a:grpSpLocks/>
          </p:cNvGrpSpPr>
          <p:nvPr/>
        </p:nvGrpSpPr>
        <p:grpSpPr bwMode="auto">
          <a:xfrm>
            <a:off x="2051050" y="2278063"/>
            <a:ext cx="6467475" cy="1295400"/>
            <a:chOff x="1292" y="1435"/>
            <a:chExt cx="4074" cy="816"/>
          </a:xfrm>
        </p:grpSpPr>
        <p:sp>
          <p:nvSpPr>
            <p:cNvPr id="267274" name="Oval 10"/>
            <p:cNvSpPr>
              <a:spLocks noChangeArrowheads="1"/>
            </p:cNvSpPr>
            <p:nvPr/>
          </p:nvSpPr>
          <p:spPr bwMode="auto">
            <a:xfrm rot="10800000">
              <a:off x="1292" y="1479"/>
              <a:ext cx="1134" cy="681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267275" name="Oval 11"/>
            <p:cNvSpPr>
              <a:spLocks noChangeArrowheads="1"/>
            </p:cNvSpPr>
            <p:nvPr/>
          </p:nvSpPr>
          <p:spPr bwMode="auto">
            <a:xfrm rot="10800000">
              <a:off x="2699" y="1435"/>
              <a:ext cx="1451" cy="816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267276" name="Oval 12"/>
            <p:cNvSpPr>
              <a:spLocks noChangeArrowheads="1"/>
            </p:cNvSpPr>
            <p:nvPr/>
          </p:nvSpPr>
          <p:spPr bwMode="auto">
            <a:xfrm rot="12113748">
              <a:off x="4050" y="1474"/>
              <a:ext cx="1316" cy="583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sp>
        <p:nvSpPr>
          <p:cNvPr id="14" name="1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5" name="1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54CC3-E143-42E0-8A89-EF3019CC5271}" type="datetime9">
              <a:rPr lang="el-GR" smtClean="0"/>
              <a:pPr/>
              <a:t>3/2/2017 5:10:53 μμ</a:t>
            </a:fld>
            <a:endParaRPr lang="el-GR"/>
          </a:p>
        </p:txBody>
      </p:sp>
      <p:sp>
        <p:nvSpPr>
          <p:cNvPr id="17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6500826" y="5500702"/>
            <a:ext cx="2627312" cy="836613"/>
          </a:xfrm>
        </p:spPr>
        <p:txBody>
          <a:bodyPr/>
          <a:lstStyle/>
          <a:p>
            <a:pPr marL="363538" indent="-363538"/>
            <a:r>
              <a:rPr lang="el-GR" sz="2400" i="1" dirty="0">
                <a:latin typeface="Palatino Linotype" pitchFamily="18" charset="0"/>
              </a:rPr>
              <a:t>1910 – </a:t>
            </a:r>
            <a:r>
              <a:rPr lang="el-GR" sz="2400" i="1" dirty="0" err="1">
                <a:latin typeface="Palatino Linotype" pitchFamily="18" charset="0"/>
              </a:rPr>
              <a:t>Ἰδιωτικὴ</a:t>
            </a:r>
            <a:r>
              <a:rPr lang="el-GR" sz="2400" i="1" dirty="0">
                <a:latin typeface="Palatino Linotype" pitchFamily="18" charset="0"/>
              </a:rPr>
              <a:t> Συλλογή</a:t>
            </a:r>
          </a:p>
        </p:txBody>
      </p:sp>
      <p:sp>
        <p:nvSpPr>
          <p:cNvPr id="1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-76200"/>
            <a:ext cx="9143999" cy="1004870"/>
          </a:xfrm>
          <a:noFill/>
          <a:ln/>
        </p:spPr>
        <p:txBody>
          <a:bodyPr/>
          <a:lstStyle/>
          <a:p>
            <a:r>
              <a:rPr lang="el-GR" sz="2800" dirty="0">
                <a:effectLst/>
                <a:latin typeface="Palatino Linotype" pitchFamily="18" charset="0"/>
              </a:rPr>
              <a:t>Ἡ </a:t>
            </a:r>
            <a:r>
              <a:rPr lang="el-GR" sz="2800" dirty="0" err="1">
                <a:effectLst/>
                <a:latin typeface="Palatino Linotype" pitchFamily="18" charset="0"/>
              </a:rPr>
              <a:t>Ἀρετοῦσα</a:t>
            </a:r>
            <a:r>
              <a:rPr lang="el-GR" sz="2800" dirty="0">
                <a:effectLst/>
                <a:latin typeface="Palatino Linotype" pitchFamily="18" charset="0"/>
              </a:rPr>
              <a:t> στέφει </a:t>
            </a:r>
            <a:r>
              <a:rPr lang="el-GR" sz="2800" dirty="0" smtClean="0">
                <a:effectLst/>
                <a:latin typeface="Palatino Linotype" pitchFamily="18" charset="0"/>
              </a:rPr>
              <a:t>θέτει </a:t>
            </a:r>
            <a:r>
              <a:rPr lang="el-GR" sz="2800" dirty="0" err="1" smtClean="0">
                <a:effectLst/>
                <a:latin typeface="Palatino Linotype" pitchFamily="18" charset="0"/>
              </a:rPr>
              <a:t>ἐπὶ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τῆς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κεφαλῆς</a:t>
            </a:r>
            <a:r>
              <a:rPr lang="el-GR" sz="2800" dirty="0" smtClean="0">
                <a:effectLst/>
                <a:latin typeface="Palatino Linotype" pitchFamily="18" charset="0"/>
              </a:rPr>
              <a:t/>
            </a:r>
            <a:br>
              <a:rPr lang="el-GR" sz="2800" dirty="0" smtClean="0">
                <a:effectLst/>
                <a:latin typeface="Palatino Linotype" pitchFamily="18" charset="0"/>
              </a:rPr>
            </a:br>
            <a:r>
              <a:rPr lang="el-GR" sz="2800" dirty="0" err="1" smtClean="0">
                <a:effectLst/>
                <a:latin typeface="Palatino Linotype" pitchFamily="18" charset="0"/>
              </a:rPr>
              <a:t>τοῦ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Ἐρωτόκριτου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τὸ</a:t>
            </a:r>
            <a:r>
              <a:rPr lang="el-GR" sz="2800" dirty="0" smtClean="0">
                <a:effectLst/>
                <a:latin typeface="Palatino Linotype" pitchFamily="18" charset="0"/>
              </a:rPr>
              <a:t> στέφανο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τῆς</a:t>
            </a:r>
            <a:r>
              <a:rPr lang="el-GR" sz="2800" dirty="0" smtClean="0">
                <a:effectLst/>
                <a:latin typeface="Palatino Linotype" pitchFamily="18" charset="0"/>
              </a:rPr>
              <a:t> νίκης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7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7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7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7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7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7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7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7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267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271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EBE3044C-88D9-4660-8216-3B5AE931714C}" type="slidenum">
              <a:rPr lang="el-GR" sz="1400" b="1"/>
              <a:pPr/>
              <a:t>83</a:t>
            </a:fld>
            <a:endParaRPr lang="el-GR" sz="1400" b="1"/>
          </a:p>
        </p:txBody>
      </p:sp>
      <p:sp>
        <p:nvSpPr>
          <p:cNvPr id="52633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-76200"/>
            <a:ext cx="9143999" cy="1004870"/>
          </a:xfrm>
          <a:noFill/>
          <a:ln/>
        </p:spPr>
        <p:txBody>
          <a:bodyPr/>
          <a:lstStyle/>
          <a:p>
            <a:r>
              <a:rPr lang="el-GR" sz="2800" dirty="0">
                <a:effectLst/>
                <a:latin typeface="Palatino Linotype" pitchFamily="18" charset="0"/>
              </a:rPr>
              <a:t>Ἡ </a:t>
            </a:r>
            <a:r>
              <a:rPr lang="el-GR" sz="2800" dirty="0" err="1">
                <a:effectLst/>
                <a:latin typeface="Palatino Linotype" pitchFamily="18" charset="0"/>
              </a:rPr>
              <a:t>Ἀρετοῦσα</a:t>
            </a:r>
            <a:r>
              <a:rPr lang="el-GR" sz="2800" dirty="0">
                <a:effectLst/>
                <a:latin typeface="Palatino Linotype" pitchFamily="18" charset="0"/>
              </a:rPr>
              <a:t> στέφει </a:t>
            </a:r>
            <a:r>
              <a:rPr lang="el-GR" sz="2800" dirty="0" smtClean="0">
                <a:effectLst/>
                <a:latin typeface="Palatino Linotype" pitchFamily="18" charset="0"/>
              </a:rPr>
              <a:t>θέτει </a:t>
            </a:r>
            <a:r>
              <a:rPr lang="el-GR" sz="2800" dirty="0" err="1" smtClean="0">
                <a:effectLst/>
                <a:latin typeface="Palatino Linotype" pitchFamily="18" charset="0"/>
              </a:rPr>
              <a:t>ἐπὶ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τῆς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κεφαλῆς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τοῦ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Ἐρωτόκριτου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τὸ</a:t>
            </a:r>
            <a:r>
              <a:rPr lang="el-GR" sz="2800" dirty="0" smtClean="0">
                <a:effectLst/>
                <a:latin typeface="Palatino Linotype" pitchFamily="18" charset="0"/>
              </a:rPr>
              <a:t> στέφανο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τῆς</a:t>
            </a:r>
            <a:r>
              <a:rPr lang="el-GR" sz="2800" dirty="0" smtClean="0">
                <a:effectLst/>
                <a:latin typeface="Palatino Linotype" pitchFamily="18" charset="0"/>
              </a:rPr>
              <a:t> νίκης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9" name="8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7D28-6CA4-4DC2-A60F-DA0FD8A8F089}" type="datetime9">
              <a:rPr lang="el-GR" smtClean="0"/>
              <a:pPr/>
              <a:t>3/2/2017 5:10:53 μμ</a:t>
            </a:fld>
            <a:endParaRPr lang="el-GR"/>
          </a:p>
        </p:txBody>
      </p:sp>
      <p:pic>
        <p:nvPicPr>
          <p:cNvPr id="10" name="9 - Εικόνα" descr="img6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981179" y="1624908"/>
            <a:ext cx="5395956" cy="4214841"/>
          </a:xfrm>
          <a:prstGeom prst="rect">
            <a:avLst/>
          </a:prstGeom>
        </p:spPr>
      </p:pic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357158" y="1500174"/>
            <a:ext cx="207170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0363" marR="0" lvl="0" indent="-36036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tabLst/>
              <a:defRPr/>
            </a:pPr>
            <a:r>
              <a:rPr kumimoji="0" lang="el-GR" sz="24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1910 – </a:t>
            </a:r>
            <a:r>
              <a:rPr kumimoji="0" lang="el-GR" sz="24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Φοῦρνος</a:t>
            </a:r>
            <a:r>
              <a:rPr kumimoji="0" lang="el-GR" sz="24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 Βελέντζα, </a:t>
            </a:r>
            <a:r>
              <a:rPr kumimoji="0" lang="el-GR" sz="24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Ἄλλη</a:t>
            </a:r>
            <a:r>
              <a:rPr kumimoji="0" lang="el-GR" sz="24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 </a:t>
            </a:r>
            <a:r>
              <a:rPr kumimoji="0" lang="el-GR" sz="24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Μεριὰ</a:t>
            </a:r>
            <a:r>
              <a:rPr kumimoji="0" lang="el-GR" sz="24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 Βόλου</a:t>
            </a:r>
          </a:p>
        </p:txBody>
      </p:sp>
      <p:sp>
        <p:nvSpPr>
          <p:cNvPr id="13" name="Oval 10"/>
          <p:cNvSpPr>
            <a:spLocks noChangeArrowheads="1"/>
          </p:cNvSpPr>
          <p:nvPr/>
        </p:nvSpPr>
        <p:spPr bwMode="auto">
          <a:xfrm rot="10279251">
            <a:off x="2519413" y="2161420"/>
            <a:ext cx="2221265" cy="1120239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pic>
        <p:nvPicPr>
          <p:cNvPr id="14" name="13 - Εικόνα" descr="img614.jpg"/>
          <p:cNvPicPr>
            <a:picLocks noChangeAspect="1"/>
          </p:cNvPicPr>
          <p:nvPr/>
        </p:nvPicPr>
        <p:blipFill>
          <a:blip r:embed="rId2" cstate="print"/>
          <a:srcRect l="24343" t="59548" r="61094"/>
          <a:stretch>
            <a:fillRect/>
          </a:stretch>
        </p:blipFill>
        <p:spPr>
          <a:xfrm rot="5400000">
            <a:off x="4417252" y="511913"/>
            <a:ext cx="2666949" cy="5786479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15" name="Oval 10"/>
          <p:cNvSpPr>
            <a:spLocks noChangeArrowheads="1"/>
          </p:cNvSpPr>
          <p:nvPr/>
        </p:nvSpPr>
        <p:spPr bwMode="auto">
          <a:xfrm rot="10279251">
            <a:off x="3847864" y="2752343"/>
            <a:ext cx="1504579" cy="761405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6" name="Oval 10"/>
          <p:cNvSpPr>
            <a:spLocks noChangeArrowheads="1"/>
          </p:cNvSpPr>
          <p:nvPr/>
        </p:nvSpPr>
        <p:spPr bwMode="auto">
          <a:xfrm rot="10279251">
            <a:off x="6519049" y="2609468"/>
            <a:ext cx="1504579" cy="761405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7" name="Oval 10"/>
          <p:cNvSpPr>
            <a:spLocks noChangeArrowheads="1"/>
          </p:cNvSpPr>
          <p:nvPr/>
        </p:nvSpPr>
        <p:spPr bwMode="auto">
          <a:xfrm rot="11853673">
            <a:off x="5202192" y="2923862"/>
            <a:ext cx="1504579" cy="761405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A151871B-0B01-425F-8353-B5B455DB1AC9}" type="slidenum">
              <a:rPr lang="el-GR" sz="1400" b="1"/>
              <a:pPr/>
              <a:t>84</a:t>
            </a:fld>
            <a:endParaRPr lang="el-GR" sz="1400" b="1"/>
          </a:p>
        </p:txBody>
      </p:sp>
      <p:pic>
        <p:nvPicPr>
          <p:cNvPr id="270342" name="Picture 6" descr="img34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6908" t="3903" r="5525" b="2927"/>
          <a:stretch>
            <a:fillRect/>
          </a:stretch>
        </p:blipFill>
        <p:spPr>
          <a:xfrm>
            <a:off x="4201564" y="642918"/>
            <a:ext cx="4232642" cy="5810269"/>
          </a:xfrm>
          <a:noFill/>
          <a:ln/>
        </p:spPr>
      </p:pic>
      <p:sp>
        <p:nvSpPr>
          <p:cNvPr id="270343" name="Oval 7"/>
          <p:cNvSpPr>
            <a:spLocks noChangeArrowheads="1"/>
          </p:cNvSpPr>
          <p:nvPr/>
        </p:nvSpPr>
        <p:spPr bwMode="auto">
          <a:xfrm rot="9711370">
            <a:off x="4667543" y="2119741"/>
            <a:ext cx="1824041" cy="904872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70344" name="Oval 8"/>
          <p:cNvSpPr>
            <a:spLocks noChangeArrowheads="1"/>
          </p:cNvSpPr>
          <p:nvPr/>
        </p:nvSpPr>
        <p:spPr bwMode="auto">
          <a:xfrm rot="13048374">
            <a:off x="6542149" y="2144215"/>
            <a:ext cx="1738414" cy="960340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1" name="10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2" name="1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466C2-39B6-4EC4-8534-C9F408C70F37}" type="datetime9">
              <a:rPr lang="el-GR" smtClean="0"/>
              <a:pPr/>
              <a:t>3/2/2017 5:10:53 μμ</a:t>
            </a:fld>
            <a:endParaRPr lang="el-GR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642910" y="142852"/>
            <a:ext cx="8001056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1950" marR="0" lvl="0" indent="-3619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tabLst/>
              <a:defRPr/>
            </a:pPr>
            <a:r>
              <a:rPr kumimoji="0" lang="el-GR" sz="2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1910 – </a:t>
            </a:r>
            <a:r>
              <a:rPr kumimoji="0" lang="el-GR" sz="26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Λαογραφικὸ</a:t>
            </a:r>
            <a:r>
              <a:rPr kumimoji="0" lang="el-GR" sz="2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 Κέντρο </a:t>
            </a:r>
            <a:r>
              <a:rPr kumimoji="0" lang="el-GR" sz="26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Κίτσου</a:t>
            </a:r>
            <a:r>
              <a:rPr kumimoji="0" lang="el-GR" sz="2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 </a:t>
            </a:r>
            <a:r>
              <a:rPr kumimoji="0" lang="el-GR" sz="26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Μακρῆ</a:t>
            </a:r>
            <a:r>
              <a:rPr kumimoji="0" lang="el-GR" sz="26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, Βόλος.</a:t>
            </a:r>
            <a:endParaRPr kumimoji="0" lang="el-GR" sz="26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Palatino Linotype" pitchFamily="18" charset="0"/>
              <a:ea typeface="+mn-ea"/>
              <a:cs typeface="+mn-cs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285752" y="2071678"/>
            <a:ext cx="350043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endParaRPr lang="el-GR" sz="2800" b="1" dirty="0" smtClean="0">
              <a:solidFill>
                <a:schemeClr val="tx2"/>
              </a:solidFill>
              <a:latin typeface="Palatino Linotype" pitchFamily="18" charset="0"/>
            </a:endParaRPr>
          </a:p>
          <a:p>
            <a:pPr algn="ctr"/>
            <a:r>
              <a:rPr lang="el-GR" sz="2800" b="1" dirty="0" err="1" smtClean="0">
                <a:solidFill>
                  <a:schemeClr val="tx2"/>
                </a:solidFill>
                <a:latin typeface="Palatino Linotype" pitchFamily="18" charset="0"/>
              </a:rPr>
              <a:t>Ἀποσπάσματα</a:t>
            </a:r>
            <a:r>
              <a:rPr lang="el-GR" sz="2800" b="1" dirty="0" smtClean="0">
                <a:solidFill>
                  <a:schemeClr val="tx2"/>
                </a:solidFill>
                <a:latin typeface="Palatino Linotype" pitchFamily="18" charset="0"/>
              </a:rPr>
              <a:t> τοιχογραφίας</a:t>
            </a:r>
          </a:p>
          <a:p>
            <a:pPr algn="ctr"/>
            <a:r>
              <a:rPr lang="el-GR" sz="2800" b="1" dirty="0" err="1" smtClean="0">
                <a:solidFill>
                  <a:schemeClr val="tx2"/>
                </a:solidFill>
                <a:latin typeface="Palatino Linotype" pitchFamily="18" charset="0"/>
              </a:rPr>
              <a:t>ἀπὸ</a:t>
            </a:r>
            <a:r>
              <a:rPr lang="el-GR" sz="28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800" b="1" dirty="0" err="1" smtClean="0">
                <a:solidFill>
                  <a:schemeClr val="tx2"/>
                </a:solidFill>
                <a:latin typeface="Palatino Linotype" pitchFamily="18" charset="0"/>
              </a:rPr>
              <a:t>τὸ</a:t>
            </a:r>
            <a:r>
              <a:rPr lang="el-GR" sz="2800" b="1" dirty="0" smtClean="0">
                <a:solidFill>
                  <a:schemeClr val="tx2"/>
                </a:solidFill>
                <a:latin typeface="Palatino Linotype" pitchFamily="18" charset="0"/>
              </a:rPr>
              <a:t> σπίτι </a:t>
            </a:r>
            <a:r>
              <a:rPr lang="el-GR" sz="2800" b="1" dirty="0" err="1" smtClean="0">
                <a:solidFill>
                  <a:schemeClr val="tx2"/>
                </a:solidFill>
                <a:latin typeface="Palatino Linotype" pitchFamily="18" charset="0"/>
              </a:rPr>
              <a:t>τοῦ</a:t>
            </a:r>
            <a:r>
              <a:rPr lang="el-GR" sz="28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800" b="1" dirty="0" err="1" smtClean="0">
                <a:solidFill>
                  <a:schemeClr val="tx2"/>
                </a:solidFill>
                <a:latin typeface="Palatino Linotype" pitchFamily="18" charset="0"/>
              </a:rPr>
              <a:t>Λυκιαρδοπούλου</a:t>
            </a:r>
            <a:endParaRPr lang="el-GR" sz="2800" b="1" dirty="0" smtClean="0">
              <a:solidFill>
                <a:schemeClr val="tx2"/>
              </a:solidFill>
              <a:latin typeface="Palatino Linotype" pitchFamily="18" charset="0"/>
            </a:endParaRPr>
          </a:p>
          <a:p>
            <a:pPr algn="ctr"/>
            <a:r>
              <a:rPr lang="el-GR" sz="2800" b="1" dirty="0" smtClean="0">
                <a:solidFill>
                  <a:schemeClr val="tx2"/>
                </a:solidFill>
                <a:latin typeface="Palatino Linotype" pitchFamily="18" charset="0"/>
              </a:rPr>
              <a:t>(</a:t>
            </a:r>
            <a:r>
              <a:rPr lang="el-GR" sz="2800" b="1" dirty="0" err="1" smtClean="0">
                <a:solidFill>
                  <a:schemeClr val="tx2"/>
                </a:solidFill>
                <a:latin typeface="Palatino Linotype" pitchFamily="18" charset="0"/>
              </a:rPr>
              <a:t>στὸ</a:t>
            </a:r>
            <a:r>
              <a:rPr lang="el-GR" sz="2800" b="1" dirty="0" smtClean="0">
                <a:solidFill>
                  <a:schemeClr val="tx2"/>
                </a:solidFill>
                <a:latin typeface="Palatino Linotype" pitchFamily="18" charset="0"/>
              </a:rPr>
              <a:t> Βόλο).</a:t>
            </a:r>
          </a:p>
          <a:p>
            <a:pPr algn="ctr"/>
            <a:endParaRPr lang="el-GR" sz="2800" b="1" dirty="0">
              <a:solidFill>
                <a:schemeClr val="tx2"/>
              </a:solidFill>
              <a:latin typeface="Palatino Linotype" pitchFamily="18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0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0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7C665DF2-6E29-46D2-9FE5-90452086D1EF}" type="slidenum">
              <a:rPr lang="el-GR" sz="1400" b="1"/>
              <a:pPr/>
              <a:t>85</a:t>
            </a:fld>
            <a:endParaRPr lang="el-GR" sz="1400" b="1"/>
          </a:p>
        </p:txBody>
      </p:sp>
      <p:sp>
        <p:nvSpPr>
          <p:cNvPr id="400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44450"/>
            <a:ext cx="9144000" cy="1439863"/>
          </a:xfrm>
        </p:spPr>
        <p:txBody>
          <a:bodyPr/>
          <a:lstStyle/>
          <a:p>
            <a:r>
              <a:rPr lang="el-GR" sz="6000">
                <a:latin typeface="Palatino Linotype" pitchFamily="18" charset="0"/>
              </a:rPr>
              <a:t>Ἑνότητα Πρώτη</a:t>
            </a:r>
          </a:p>
        </p:txBody>
      </p:sp>
      <p:sp>
        <p:nvSpPr>
          <p:cNvPr id="400387" name="Rectangle 3"/>
          <p:cNvSpPr>
            <a:spLocks noChangeArrowheads="1"/>
          </p:cNvSpPr>
          <p:nvPr/>
        </p:nvSpPr>
        <p:spPr bwMode="auto">
          <a:xfrm>
            <a:off x="-180975" y="1412875"/>
            <a:ext cx="9324975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Μουσικὰ Ὄργανα</a:t>
            </a:r>
            <a:endParaRPr lang="en-US" sz="45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παλαιῶν ἢ ξένων (μὴ οἰκείων στὸ Θεόφιλο) Παραδόσεων</a:t>
            </a:r>
          </a:p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endParaRPr lang="el-GR" sz="45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</p:txBody>
      </p:sp>
      <p:sp>
        <p:nvSpPr>
          <p:cNvPr id="400388" name="Rectangle 4"/>
          <p:cNvSpPr>
            <a:spLocks noChangeArrowheads="1"/>
          </p:cNvSpPr>
          <p:nvPr/>
        </p:nvSpPr>
        <p:spPr bwMode="auto">
          <a:xfrm>
            <a:off x="1330325" y="4076700"/>
            <a:ext cx="6049963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135063" lvl="1" indent="-677863"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l-GR" sz="47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Ἀρχαῖα Ἑλληνικά</a:t>
            </a:r>
          </a:p>
          <a:p>
            <a:pPr marL="1135063" lvl="1" indent="-677863" algn="ctr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l-GR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Γ</a:t>
            </a:r>
            <a:r>
              <a:rPr lang="en-US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.	</a:t>
            </a:r>
            <a:r>
              <a:rPr lang="el-GR" sz="47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  Ἔγχορδα</a:t>
            </a: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9" name="8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71486-1100-48A7-B8B1-2F728D686460}" type="datetime9">
              <a:rPr lang="el-GR" smtClean="0"/>
              <a:pPr/>
              <a:t>3/2/2017 5:10:53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0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0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0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0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387" grpId="0" autoUpdateAnimBg="0" rev="1"/>
      <p:bldP spid="400388" grpId="0" autoUpdateAnimBg="0" rev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5F26FED1-7D88-43A2-97F7-1F728FF56532}" type="slidenum">
              <a:rPr lang="el-GR" sz="1400" b="1"/>
              <a:pPr/>
              <a:t>86</a:t>
            </a:fld>
            <a:endParaRPr lang="el-GR" sz="1400" b="1"/>
          </a:p>
        </p:txBody>
      </p:sp>
      <p:sp>
        <p:nvSpPr>
          <p:cNvPr id="401410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4786314" y="401640"/>
            <a:ext cx="4286248" cy="1027096"/>
          </a:xfrm>
        </p:spPr>
        <p:txBody>
          <a:bodyPr/>
          <a:lstStyle/>
          <a:p>
            <a:r>
              <a:rPr lang="el-GR" sz="2800" i="1" dirty="0">
                <a:latin typeface="Palatino Linotype" pitchFamily="18" charset="0"/>
              </a:rPr>
              <a:t>1932 – </a:t>
            </a:r>
            <a:r>
              <a:rPr lang="el-GR" sz="2800" i="1" dirty="0" err="1" smtClean="0">
                <a:latin typeface="Palatino Linotype" pitchFamily="18" charset="0"/>
              </a:rPr>
              <a:t>Μουσεῖο</a:t>
            </a:r>
            <a:r>
              <a:rPr lang="el-GR" sz="2800" i="1" dirty="0" smtClean="0">
                <a:latin typeface="Palatino Linotype" pitchFamily="18" charset="0"/>
              </a:rPr>
              <a:t> </a:t>
            </a:r>
            <a:r>
              <a:rPr lang="en-US" sz="2800" i="1" dirty="0" err="1" smtClean="0">
                <a:latin typeface="Palatino Linotype" pitchFamily="18" charset="0"/>
              </a:rPr>
              <a:t>Teriade</a:t>
            </a:r>
            <a:r>
              <a:rPr lang="en-US" sz="2800" i="1" dirty="0" smtClean="0">
                <a:latin typeface="Palatino Linotype" pitchFamily="18" charset="0"/>
              </a:rPr>
              <a:t>, </a:t>
            </a:r>
            <a:r>
              <a:rPr lang="el-GR" sz="2800" i="1" dirty="0" err="1" smtClean="0">
                <a:latin typeface="Palatino Linotype" pitchFamily="18" charset="0"/>
              </a:rPr>
              <a:t>Βαρειὰ</a:t>
            </a:r>
            <a:r>
              <a:rPr lang="el-GR" sz="2800" i="1" dirty="0" smtClean="0">
                <a:latin typeface="Palatino Linotype" pitchFamily="18" charset="0"/>
              </a:rPr>
              <a:t> Μυτιλήνης</a:t>
            </a:r>
            <a:endParaRPr lang="el-GR" sz="2800" i="1" dirty="0">
              <a:latin typeface="Palatino Linotype" pitchFamily="18" charset="0"/>
            </a:endParaRPr>
          </a:p>
        </p:txBody>
      </p:sp>
      <p:sp>
        <p:nvSpPr>
          <p:cNvPr id="40141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58764"/>
            <a:ext cx="4500563" cy="1312848"/>
          </a:xfrm>
          <a:noFill/>
          <a:ln/>
        </p:spPr>
        <p:txBody>
          <a:bodyPr/>
          <a:lstStyle/>
          <a:p>
            <a:r>
              <a:rPr lang="el-GR" sz="2800" dirty="0" smtClean="0">
                <a:effectLst/>
                <a:latin typeface="Palatino Linotype" pitchFamily="18" charset="0"/>
              </a:rPr>
              <a:t>Ἡ ποιήτρια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τῆς</a:t>
            </a:r>
            <a:r>
              <a:rPr lang="el-GR" sz="2800" dirty="0" smtClean="0">
                <a:effectLst/>
                <a:latin typeface="Palatino Linotype" pitchFamily="18" charset="0"/>
              </a:rPr>
              <a:t> νήσου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λέσβου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Σαπφῶ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καὶ</a:t>
            </a:r>
            <a:r>
              <a:rPr lang="el-GR" sz="2800" dirty="0" smtClean="0">
                <a:effectLst/>
                <a:latin typeface="Palatino Linotype" pitchFamily="18" charset="0"/>
              </a:rPr>
              <a:t> ὁ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κυθαρωδὸς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>
                <a:effectLst/>
                <a:latin typeface="Palatino Linotype" pitchFamily="18" charset="0"/>
              </a:rPr>
              <a:t>Ἀλκαῖος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pic>
        <p:nvPicPr>
          <p:cNvPr id="401412" name="Picture 4" descr="img32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t="4790"/>
          <a:stretch>
            <a:fillRect/>
          </a:stretch>
        </p:blipFill>
        <p:spPr>
          <a:xfrm>
            <a:off x="68263" y="2155842"/>
            <a:ext cx="5724525" cy="3702050"/>
          </a:xfrm>
          <a:noFill/>
          <a:ln/>
        </p:spPr>
      </p:pic>
      <p:pic>
        <p:nvPicPr>
          <p:cNvPr id="401413" name="Picture 5" descr="img32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52813" y="2165367"/>
            <a:ext cx="5616575" cy="3692525"/>
          </a:xfrm>
          <a:prstGeom prst="rect">
            <a:avLst/>
          </a:prstGeom>
          <a:noFill/>
        </p:spPr>
      </p:pic>
      <p:sp>
        <p:nvSpPr>
          <p:cNvPr id="401414" name="Oval 6"/>
          <p:cNvSpPr>
            <a:spLocks noChangeArrowheads="1"/>
          </p:cNvSpPr>
          <p:nvPr/>
        </p:nvSpPr>
        <p:spPr bwMode="auto">
          <a:xfrm rot="10800000">
            <a:off x="5508625" y="3059122"/>
            <a:ext cx="2232025" cy="1655762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" name="9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1" name="10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472B3-6B79-4B19-81BC-26D5B2DD3F86}" type="datetime9">
              <a:rPr lang="el-GR" smtClean="0"/>
              <a:pPr/>
              <a:t>3/2/2017 5:10:53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1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1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1414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00EE4A89-06D6-4175-91CA-085C418DFB75}" type="slidenum">
              <a:rPr lang="el-GR" sz="1400" b="1"/>
              <a:pPr/>
              <a:t>87</a:t>
            </a:fld>
            <a:endParaRPr lang="el-GR" sz="1400" b="1"/>
          </a:p>
        </p:txBody>
      </p:sp>
      <p:sp>
        <p:nvSpPr>
          <p:cNvPr id="402434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5000628" y="100013"/>
            <a:ext cx="4143372" cy="765175"/>
          </a:xfrm>
        </p:spPr>
        <p:txBody>
          <a:bodyPr/>
          <a:lstStyle/>
          <a:p>
            <a:pPr marL="363538" indent="-363538">
              <a:lnSpc>
                <a:spcPct val="90000"/>
              </a:lnSpc>
            </a:pPr>
            <a:r>
              <a:rPr lang="el-GR" sz="2600" i="1" dirty="0">
                <a:latin typeface="Palatino Linotype" pitchFamily="18" charset="0"/>
              </a:rPr>
              <a:t>1930 </a:t>
            </a:r>
            <a:r>
              <a:rPr lang="el-GR" sz="2600" i="1" dirty="0" smtClean="0">
                <a:latin typeface="Palatino Linotype" pitchFamily="18" charset="0"/>
              </a:rPr>
              <a:t> – </a:t>
            </a:r>
            <a:r>
              <a:rPr lang="el-GR" sz="2600" i="1" dirty="0" err="1" smtClean="0">
                <a:latin typeface="Palatino Linotype" pitchFamily="18" charset="0"/>
              </a:rPr>
              <a:t>Μουσεῖο</a:t>
            </a:r>
            <a:r>
              <a:rPr lang="el-GR" sz="2600" i="1" dirty="0" smtClean="0">
                <a:latin typeface="Palatino Linotype" pitchFamily="18" charset="0"/>
              </a:rPr>
              <a:t> </a:t>
            </a:r>
            <a:r>
              <a:rPr lang="en-US" sz="2600" i="1" dirty="0" err="1" smtClean="0">
                <a:latin typeface="Palatino Linotype" pitchFamily="18" charset="0"/>
              </a:rPr>
              <a:t>Teriade</a:t>
            </a:r>
            <a:r>
              <a:rPr lang="en-US" sz="2600" i="1" dirty="0" smtClean="0">
                <a:latin typeface="Palatino Linotype" pitchFamily="18" charset="0"/>
              </a:rPr>
              <a:t>, </a:t>
            </a:r>
            <a:r>
              <a:rPr lang="el-GR" sz="2600" i="1" dirty="0" err="1" smtClean="0">
                <a:latin typeface="Palatino Linotype" pitchFamily="18" charset="0"/>
              </a:rPr>
              <a:t>Βαρειὰ</a:t>
            </a:r>
            <a:r>
              <a:rPr lang="el-GR" sz="2600" i="1" dirty="0" smtClean="0">
                <a:latin typeface="Palatino Linotype" pitchFamily="18" charset="0"/>
              </a:rPr>
              <a:t> Μυτιλήνης</a:t>
            </a:r>
            <a:endParaRPr lang="el-GR" sz="2600" i="1" dirty="0">
              <a:latin typeface="Palatino Linotype" pitchFamily="18" charset="0"/>
            </a:endParaRPr>
          </a:p>
        </p:txBody>
      </p:sp>
      <p:sp>
        <p:nvSpPr>
          <p:cNvPr id="402435" name="Rectangle 3"/>
          <p:cNvSpPr>
            <a:spLocks noGrp="1" noChangeArrowheads="1"/>
          </p:cNvSpPr>
          <p:nvPr>
            <p:ph type="title"/>
          </p:nvPr>
        </p:nvSpPr>
        <p:spPr>
          <a:xfrm>
            <a:off x="1" y="65070"/>
            <a:ext cx="4857751" cy="863600"/>
          </a:xfrm>
          <a:noFill/>
          <a:ln/>
        </p:spPr>
        <p:txBody>
          <a:bodyPr/>
          <a:lstStyle/>
          <a:p>
            <a:r>
              <a:rPr lang="el-GR" sz="2800" dirty="0">
                <a:effectLst/>
                <a:latin typeface="Palatino Linotype" pitchFamily="18" charset="0"/>
              </a:rPr>
              <a:t>Ραψωδός,</a:t>
            </a:r>
            <a:br>
              <a:rPr lang="el-GR" sz="2800" dirty="0">
                <a:effectLst/>
                <a:latin typeface="Palatino Linotype" pitchFamily="18" charset="0"/>
              </a:rPr>
            </a:br>
            <a:r>
              <a:rPr lang="el-GR" sz="2800" dirty="0">
                <a:effectLst/>
                <a:latin typeface="Palatino Linotype" pitchFamily="18" charset="0"/>
              </a:rPr>
              <a:t>Ἡ </a:t>
            </a:r>
            <a:r>
              <a:rPr lang="el-GR" sz="2800" dirty="0" err="1">
                <a:effectLst/>
                <a:latin typeface="Palatino Linotype" pitchFamily="18" charset="0"/>
              </a:rPr>
              <a:t>ἀνάγνωσις</a:t>
            </a:r>
            <a:r>
              <a:rPr lang="el-GR" sz="2800" dirty="0">
                <a:effectLst/>
                <a:latin typeface="Palatino Linotype" pitchFamily="18" charset="0"/>
              </a:rPr>
              <a:t> </a:t>
            </a:r>
            <a:r>
              <a:rPr lang="el-GR" sz="2800" dirty="0" err="1">
                <a:effectLst/>
                <a:latin typeface="Palatino Linotype" pitchFamily="18" charset="0"/>
              </a:rPr>
              <a:t>τοῦ</a:t>
            </a:r>
            <a:r>
              <a:rPr lang="el-GR" sz="2800" dirty="0">
                <a:effectLst/>
                <a:latin typeface="Palatino Linotype" pitchFamily="18" charset="0"/>
              </a:rPr>
              <a:t> </a:t>
            </a:r>
            <a:r>
              <a:rPr lang="el-GR" sz="2800" dirty="0" err="1">
                <a:effectLst/>
                <a:latin typeface="Palatino Linotype" pitchFamily="18" charset="0"/>
              </a:rPr>
              <a:t>Ὁμήρου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pic>
        <p:nvPicPr>
          <p:cNvPr id="402436" name="Picture 4" descr="img35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r="497"/>
          <a:stretch>
            <a:fillRect/>
          </a:stretch>
        </p:blipFill>
        <p:spPr>
          <a:xfrm>
            <a:off x="50800" y="1555750"/>
            <a:ext cx="9058275" cy="3960813"/>
          </a:xfrm>
          <a:noFill/>
          <a:ln/>
        </p:spPr>
      </p:pic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E6003-E00E-432E-B79E-D2698452B9DE}" type="datetime9">
              <a:rPr lang="el-GR" smtClean="0"/>
              <a:pPr/>
              <a:t>3/2/2017 5:10:53 μμ</a:t>
            </a:fld>
            <a:endParaRPr lang="el-GR"/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 rot="10800000">
            <a:off x="857224" y="2500305"/>
            <a:ext cx="1470009" cy="2024069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DAB7DD46-3467-4381-BA82-CAD793053BE2}" type="slidenum">
              <a:rPr lang="el-GR" sz="1400" b="1"/>
              <a:pPr/>
              <a:t>88</a:t>
            </a:fld>
            <a:endParaRPr lang="el-GR" sz="1400" b="1"/>
          </a:p>
        </p:txBody>
      </p:sp>
      <p:pic>
        <p:nvPicPr>
          <p:cNvPr id="281606" name="Picture 6" descr="img359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1466" t="2084" r="1466" b="2084"/>
          <a:stretch>
            <a:fillRect/>
          </a:stretch>
        </p:blipFill>
        <p:spPr>
          <a:xfrm>
            <a:off x="755650" y="1022350"/>
            <a:ext cx="7734300" cy="5368925"/>
          </a:xfrm>
          <a:noFill/>
          <a:ln/>
        </p:spPr>
      </p:pic>
      <p:sp>
        <p:nvSpPr>
          <p:cNvPr id="281607" name="Rectangle 7"/>
          <p:cNvSpPr>
            <a:spLocks noChangeArrowheads="1"/>
          </p:cNvSpPr>
          <p:nvPr/>
        </p:nvSpPr>
        <p:spPr bwMode="auto">
          <a:xfrm>
            <a:off x="5072066" y="92057"/>
            <a:ext cx="3892547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63538" indent="-363538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l-GR" sz="24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1926 </a:t>
            </a:r>
            <a:r>
              <a:rPr lang="el-GR" sz="24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</a:t>
            </a:r>
            <a:r>
              <a:rPr lang="el-GR" sz="2400" i="1" dirty="0" smtClean="0">
                <a:latin typeface="Palatino Linotype" pitchFamily="18" charset="0"/>
              </a:rPr>
              <a:t>– </a:t>
            </a:r>
            <a:r>
              <a:rPr lang="el-GR" sz="2400" i="1" dirty="0" err="1" smtClean="0">
                <a:latin typeface="Palatino Linotype" pitchFamily="18" charset="0"/>
              </a:rPr>
              <a:t>Μουσεῖο</a:t>
            </a:r>
            <a:r>
              <a:rPr lang="el-GR" sz="2400" i="1" dirty="0" smtClean="0">
                <a:latin typeface="Palatino Linotype" pitchFamily="18" charset="0"/>
              </a:rPr>
              <a:t> </a:t>
            </a:r>
            <a:r>
              <a:rPr lang="en-US" sz="2400" i="1" dirty="0" err="1" smtClean="0">
                <a:latin typeface="Palatino Linotype" pitchFamily="18" charset="0"/>
              </a:rPr>
              <a:t>Teriade</a:t>
            </a:r>
            <a:r>
              <a:rPr lang="en-US" sz="2400" i="1" dirty="0" smtClean="0">
                <a:latin typeface="Palatino Linotype" pitchFamily="18" charset="0"/>
              </a:rPr>
              <a:t>, </a:t>
            </a:r>
            <a:r>
              <a:rPr lang="el-GR" sz="2400" i="1" dirty="0" err="1" smtClean="0">
                <a:latin typeface="Palatino Linotype" pitchFamily="18" charset="0"/>
              </a:rPr>
              <a:t>Βαρειὰ</a:t>
            </a:r>
            <a:r>
              <a:rPr lang="el-GR" sz="2400" i="1" dirty="0" smtClean="0">
                <a:latin typeface="Palatino Linotype" pitchFamily="18" charset="0"/>
              </a:rPr>
              <a:t> Μυτιλήνης</a:t>
            </a:r>
            <a:endParaRPr lang="el-GR" sz="2400" i="1" dirty="0"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</p:txBody>
      </p:sp>
      <p:sp>
        <p:nvSpPr>
          <p:cNvPr id="281608" name="Rectangle 8"/>
          <p:cNvSpPr>
            <a:spLocks noChangeArrowheads="1"/>
          </p:cNvSpPr>
          <p:nvPr/>
        </p:nvSpPr>
        <p:spPr bwMode="auto">
          <a:xfrm>
            <a:off x="-71470" y="-6369"/>
            <a:ext cx="5000627" cy="863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l-GR" sz="2800" b="1" dirty="0">
                <a:solidFill>
                  <a:schemeClr val="tx2"/>
                </a:solidFill>
                <a:latin typeface="Palatino Linotype" pitchFamily="18" charset="0"/>
              </a:rPr>
              <a:t>Ραψωδός,</a:t>
            </a:r>
            <a:br>
              <a:rPr lang="el-GR" sz="2800" b="1" dirty="0">
                <a:solidFill>
                  <a:schemeClr val="tx2"/>
                </a:solidFill>
                <a:latin typeface="Palatino Linotype" pitchFamily="18" charset="0"/>
              </a:rPr>
            </a:br>
            <a:r>
              <a:rPr lang="el-GR" sz="2800" b="1" dirty="0">
                <a:solidFill>
                  <a:schemeClr val="tx2"/>
                </a:solidFill>
                <a:latin typeface="Palatino Linotype" pitchFamily="18" charset="0"/>
              </a:rPr>
              <a:t>Ἡ </a:t>
            </a:r>
            <a:r>
              <a:rPr lang="el-GR" sz="2800" b="1" dirty="0" err="1">
                <a:solidFill>
                  <a:schemeClr val="tx2"/>
                </a:solidFill>
                <a:latin typeface="Palatino Linotype" pitchFamily="18" charset="0"/>
              </a:rPr>
              <a:t>ἀνάγνωσις</a:t>
            </a:r>
            <a:r>
              <a:rPr lang="el-GR" sz="2800" b="1" dirty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800" b="1" dirty="0" err="1">
                <a:solidFill>
                  <a:schemeClr val="tx2"/>
                </a:solidFill>
                <a:latin typeface="Palatino Linotype" pitchFamily="18" charset="0"/>
              </a:rPr>
              <a:t>τοῦ</a:t>
            </a:r>
            <a:r>
              <a:rPr lang="el-GR" sz="2800" b="1" dirty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800" b="1" dirty="0" err="1">
                <a:solidFill>
                  <a:schemeClr val="tx2"/>
                </a:solidFill>
                <a:latin typeface="Palatino Linotype" pitchFamily="18" charset="0"/>
              </a:rPr>
              <a:t>Ὁμήρου</a:t>
            </a:r>
            <a:endParaRPr lang="el-GR" sz="2800" b="1" dirty="0">
              <a:solidFill>
                <a:schemeClr val="tx2"/>
              </a:solidFill>
              <a:latin typeface="Palatino Linotype" pitchFamily="18" charset="0"/>
            </a:endParaRPr>
          </a:p>
        </p:txBody>
      </p:sp>
      <p:sp>
        <p:nvSpPr>
          <p:cNvPr id="281611" name="Oval 11"/>
          <p:cNvSpPr>
            <a:spLocks noChangeArrowheads="1"/>
          </p:cNvSpPr>
          <p:nvPr/>
        </p:nvSpPr>
        <p:spPr bwMode="auto">
          <a:xfrm rot="10800000">
            <a:off x="1690688" y="2349500"/>
            <a:ext cx="1512887" cy="2447925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1D7FA-F034-4C86-B7CF-35E71D262D47}" type="datetime9">
              <a:rPr lang="el-GR" smtClean="0"/>
              <a:pPr/>
              <a:t>3/2/2017 5:10:53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1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1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611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9DB6BA48-0504-41E2-9191-23BB72F068AA}" type="slidenum">
              <a:rPr lang="el-GR" sz="1400" b="1"/>
              <a:pPr/>
              <a:t>89</a:t>
            </a:fld>
            <a:endParaRPr lang="el-GR" sz="1400" b="1"/>
          </a:p>
        </p:txBody>
      </p:sp>
      <p:pic>
        <p:nvPicPr>
          <p:cNvPr id="514060" name="Picture 12" descr="img523"/>
          <p:cNvPicPr>
            <a:picLocks noChangeAspect="1" noChangeArrowheads="1"/>
          </p:cNvPicPr>
          <p:nvPr/>
        </p:nvPicPr>
        <p:blipFill>
          <a:blip r:embed="rId2" cstate="print"/>
          <a:srcRect r="52013"/>
          <a:stretch>
            <a:fillRect/>
          </a:stretch>
        </p:blipFill>
        <p:spPr bwMode="auto">
          <a:xfrm>
            <a:off x="57150" y="3357563"/>
            <a:ext cx="2449513" cy="3095625"/>
          </a:xfrm>
          <a:prstGeom prst="rect">
            <a:avLst/>
          </a:prstGeom>
          <a:noFill/>
        </p:spPr>
      </p:pic>
      <p:sp>
        <p:nvSpPr>
          <p:cNvPr id="514053" name="Oval 5"/>
          <p:cNvSpPr>
            <a:spLocks noChangeArrowheads="1"/>
          </p:cNvSpPr>
          <p:nvPr/>
        </p:nvSpPr>
        <p:spPr bwMode="auto">
          <a:xfrm rot="10800000">
            <a:off x="0" y="4076700"/>
            <a:ext cx="1258888" cy="2160588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pic>
        <p:nvPicPr>
          <p:cNvPr id="514055" name="Picture 7" descr="img359α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175" y="692150"/>
            <a:ext cx="1655763" cy="2520950"/>
          </a:xfrm>
          <a:prstGeom prst="rect">
            <a:avLst/>
          </a:prstGeom>
          <a:noFill/>
        </p:spPr>
      </p:pic>
      <p:pic>
        <p:nvPicPr>
          <p:cNvPr id="514056" name="Picture 8" descr="img327α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163" y="692150"/>
            <a:ext cx="1751012" cy="2520950"/>
          </a:xfrm>
          <a:prstGeom prst="rect">
            <a:avLst/>
          </a:prstGeom>
          <a:noFill/>
        </p:spPr>
      </p:pic>
      <p:pic>
        <p:nvPicPr>
          <p:cNvPr id="514057" name="Picture 9" descr="img358α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35188" y="692150"/>
            <a:ext cx="1700212" cy="2520950"/>
          </a:xfrm>
          <a:prstGeom prst="rect">
            <a:avLst/>
          </a:prstGeom>
          <a:noFill/>
        </p:spPr>
      </p:pic>
      <p:sp>
        <p:nvSpPr>
          <p:cNvPr id="514058" name="Rectangle 10"/>
          <p:cNvSpPr>
            <a:spLocks noChangeArrowheads="1"/>
          </p:cNvSpPr>
          <p:nvPr/>
        </p:nvSpPr>
        <p:spPr bwMode="auto">
          <a:xfrm>
            <a:off x="1619250" y="58738"/>
            <a:ext cx="59055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l-GR" sz="2800" b="1" dirty="0" err="1">
                <a:solidFill>
                  <a:srgbClr val="FF0000"/>
                </a:solidFill>
                <a:latin typeface="Palatino Linotype" pitchFamily="18" charset="0"/>
              </a:rPr>
              <a:t>Ἑξάχορδη</a:t>
            </a:r>
            <a:r>
              <a:rPr lang="el-GR" sz="2800" b="1" dirty="0">
                <a:solidFill>
                  <a:srgbClr val="FF0000"/>
                </a:solidFill>
                <a:latin typeface="Palatino Linotype" pitchFamily="18" charset="0"/>
              </a:rPr>
              <a:t> Κιθάρα</a:t>
            </a:r>
          </a:p>
        </p:txBody>
      </p:sp>
      <p:pic>
        <p:nvPicPr>
          <p:cNvPr id="514059" name="Picture 11" descr="img533"/>
          <p:cNvPicPr>
            <a:picLocks noChangeAspect="1" noChangeArrowheads="1"/>
          </p:cNvPicPr>
          <p:nvPr/>
        </p:nvPicPr>
        <p:blipFill>
          <a:blip r:embed="rId6" cstate="print"/>
          <a:srcRect l="4962" r="9926"/>
          <a:stretch>
            <a:fillRect/>
          </a:stretch>
        </p:blipFill>
        <p:spPr bwMode="auto">
          <a:xfrm>
            <a:off x="5940425" y="692150"/>
            <a:ext cx="3176588" cy="3960813"/>
          </a:xfrm>
          <a:prstGeom prst="rect">
            <a:avLst/>
          </a:prstGeom>
          <a:noFill/>
        </p:spPr>
      </p:pic>
      <p:pic>
        <p:nvPicPr>
          <p:cNvPr id="514061" name="Picture 13" descr="img532"/>
          <p:cNvPicPr>
            <a:picLocks noChangeAspect="1" noChangeArrowheads="1"/>
          </p:cNvPicPr>
          <p:nvPr/>
        </p:nvPicPr>
        <p:blipFill>
          <a:blip r:embed="rId7" cstate="print"/>
          <a:srcRect l="35391" b="20340"/>
          <a:stretch>
            <a:fillRect/>
          </a:stretch>
        </p:blipFill>
        <p:spPr bwMode="auto">
          <a:xfrm>
            <a:off x="2627313" y="3362325"/>
            <a:ext cx="3600450" cy="3090863"/>
          </a:xfrm>
          <a:prstGeom prst="rect">
            <a:avLst/>
          </a:prstGeom>
          <a:noFill/>
        </p:spPr>
      </p:pic>
      <p:sp>
        <p:nvSpPr>
          <p:cNvPr id="13" name="1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4" name="1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89477-A831-4B5A-8A6E-260A70D5069F}" type="datetime9">
              <a:rPr lang="el-GR" smtClean="0"/>
              <a:pPr/>
              <a:t>3/2/2017 5:10:53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4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4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4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4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4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4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4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4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4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4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4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4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4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4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053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BD92493D-4134-45E8-B503-4AC9CC9F3275}" type="slidenum">
              <a:rPr lang="el-GR" sz="1400" b="1"/>
              <a:pPr/>
              <a:t>90</a:t>
            </a:fld>
            <a:endParaRPr lang="el-GR" sz="1400" b="1"/>
          </a:p>
        </p:txBody>
      </p:sp>
      <p:sp>
        <p:nvSpPr>
          <p:cNvPr id="390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44450"/>
            <a:ext cx="9144000" cy="1439863"/>
          </a:xfrm>
        </p:spPr>
        <p:txBody>
          <a:bodyPr/>
          <a:lstStyle/>
          <a:p>
            <a:r>
              <a:rPr lang="el-GR" sz="6000">
                <a:latin typeface="Palatino Linotype" pitchFamily="18" charset="0"/>
              </a:rPr>
              <a:t>Ἑνότητα Πρώτη</a:t>
            </a:r>
          </a:p>
        </p:txBody>
      </p:sp>
      <p:sp>
        <p:nvSpPr>
          <p:cNvPr id="390147" name="Rectangle 3"/>
          <p:cNvSpPr>
            <a:spLocks noChangeArrowheads="1"/>
          </p:cNvSpPr>
          <p:nvPr/>
        </p:nvSpPr>
        <p:spPr bwMode="auto">
          <a:xfrm>
            <a:off x="-180975" y="1412875"/>
            <a:ext cx="921702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Μουσικὰ Ὄργανα</a:t>
            </a:r>
            <a:endParaRPr lang="en-US" sz="45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r>
              <a:rPr lang="el-GR" sz="45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παλαιῶν ἢ ξένων (μὴ οἰκείων στὸ Θεόφιλο) Παραδόσεων</a:t>
            </a:r>
          </a:p>
          <a:p>
            <a:pPr marL="179388" lvl="1" indent="34925" algn="ctr">
              <a:spcBef>
                <a:spcPct val="20000"/>
              </a:spcBef>
              <a:buClr>
                <a:srgbClr val="FF0000"/>
              </a:buClr>
              <a:buFont typeface="Wingdings" pitchFamily="2" charset="2"/>
              <a:buNone/>
            </a:pPr>
            <a:endParaRPr lang="el-GR" sz="45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</p:txBody>
      </p:sp>
      <p:sp>
        <p:nvSpPr>
          <p:cNvPr id="390148" name="Rectangle 4"/>
          <p:cNvSpPr>
            <a:spLocks noChangeArrowheads="1"/>
          </p:cNvSpPr>
          <p:nvPr/>
        </p:nvSpPr>
        <p:spPr bwMode="auto">
          <a:xfrm>
            <a:off x="179388" y="4437063"/>
            <a:ext cx="8424862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135063" lvl="1" indent="-677863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l-GR" sz="4700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Εὐρωπαϊκῆς Παραδόσεως</a:t>
            </a: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9" name="8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ECF43-C84B-457F-850A-96DF0EE2566A}" type="datetime9">
              <a:rPr lang="el-GR" smtClean="0"/>
              <a:pPr/>
              <a:t>3/2/2017 5:10:53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0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0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0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0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47" grpId="0" autoUpdateAnimBg="0" rev="1"/>
      <p:bldP spid="390148" grpId="0" autoUpdateAnimBg="0" rev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AD886810-58CF-4FE9-8501-F4D8297ADB9E}" type="slidenum">
              <a:rPr lang="el-GR" sz="1400" b="1"/>
              <a:pPr/>
              <a:t>91</a:t>
            </a:fld>
            <a:endParaRPr lang="el-GR" sz="1400" b="1"/>
          </a:p>
        </p:txBody>
      </p:sp>
      <p:sp>
        <p:nvSpPr>
          <p:cNvPr id="391170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6286512" y="71438"/>
            <a:ext cx="2857488" cy="1714488"/>
          </a:xfrm>
        </p:spPr>
        <p:txBody>
          <a:bodyPr/>
          <a:lstStyle/>
          <a:p>
            <a:pPr algn="ctr"/>
            <a:r>
              <a:rPr lang="el-GR" sz="2800" i="1" dirty="0">
                <a:latin typeface="Palatino Linotype" pitchFamily="18" charset="0"/>
              </a:rPr>
              <a:t>1930 – </a:t>
            </a:r>
            <a:r>
              <a:rPr lang="el-GR" sz="2800" i="1" dirty="0" err="1" smtClean="0">
                <a:latin typeface="Palatino Linotype" pitchFamily="18" charset="0"/>
              </a:rPr>
              <a:t>Ἐθνικὴ</a:t>
            </a:r>
            <a:r>
              <a:rPr lang="el-GR" sz="2800" i="1" dirty="0" smtClean="0">
                <a:latin typeface="Palatino Linotype" pitchFamily="18" charset="0"/>
              </a:rPr>
              <a:t> Πινακοθήκη </a:t>
            </a:r>
            <a:r>
              <a:rPr lang="el-GR" sz="2800" i="1" dirty="0" err="1" smtClean="0">
                <a:latin typeface="Palatino Linotype" pitchFamily="18" charset="0"/>
              </a:rPr>
              <a:t>Ἀθηνῶν</a:t>
            </a:r>
            <a:endParaRPr lang="el-GR" sz="2800" i="1" dirty="0">
              <a:latin typeface="Palatino Linotype" pitchFamily="18" charset="0"/>
            </a:endParaRPr>
          </a:p>
        </p:txBody>
      </p:sp>
      <p:sp>
        <p:nvSpPr>
          <p:cNvPr id="391171" name="Rectangle 3"/>
          <p:cNvSpPr>
            <a:spLocks noGrp="1" noChangeArrowheads="1"/>
          </p:cNvSpPr>
          <p:nvPr>
            <p:ph type="title"/>
          </p:nvPr>
        </p:nvSpPr>
        <p:spPr>
          <a:xfrm>
            <a:off x="285752" y="22225"/>
            <a:ext cx="5643570" cy="625475"/>
          </a:xfrm>
          <a:noFill/>
          <a:ln/>
        </p:spPr>
        <p:txBody>
          <a:bodyPr/>
          <a:lstStyle/>
          <a:p>
            <a:r>
              <a:rPr lang="el-GR" sz="2800" dirty="0">
                <a:effectLst/>
                <a:latin typeface="Palatino Linotype" pitchFamily="18" charset="0"/>
              </a:rPr>
              <a:t>Ἡ </a:t>
            </a:r>
            <a:r>
              <a:rPr lang="el-GR" sz="2800" dirty="0" err="1">
                <a:effectLst/>
                <a:latin typeface="Palatino Linotype" pitchFamily="18" charset="0"/>
              </a:rPr>
              <a:t>ὡραία</a:t>
            </a:r>
            <a:r>
              <a:rPr lang="el-GR" sz="2800" dirty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Ἀδριάνα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τῶν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Ἀθηνῶν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pic>
        <p:nvPicPr>
          <p:cNvPr id="391172" name="Picture 4" descr="1930 - Ανδριάνα, Κιθάρα +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3552" t="1634" r="4736" b="8174"/>
          <a:stretch>
            <a:fillRect/>
          </a:stretch>
        </p:blipFill>
        <p:spPr>
          <a:xfrm>
            <a:off x="179388" y="658813"/>
            <a:ext cx="2892414" cy="5794375"/>
          </a:xfrm>
          <a:noFill/>
          <a:ln/>
        </p:spPr>
      </p:pic>
      <p:sp>
        <p:nvSpPr>
          <p:cNvPr id="391174" name="Oval 6"/>
          <p:cNvSpPr>
            <a:spLocks noChangeArrowheads="1"/>
          </p:cNvSpPr>
          <p:nvPr/>
        </p:nvSpPr>
        <p:spPr bwMode="auto">
          <a:xfrm rot="9908033">
            <a:off x="557213" y="2997200"/>
            <a:ext cx="2376487" cy="1322388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pic>
        <p:nvPicPr>
          <p:cNvPr id="391175" name="Picture 7" descr="img49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6625" y="1989138"/>
            <a:ext cx="3092450" cy="4248150"/>
          </a:xfrm>
          <a:prstGeom prst="rect">
            <a:avLst/>
          </a:prstGeom>
          <a:noFill/>
        </p:spPr>
      </p:pic>
      <p:pic>
        <p:nvPicPr>
          <p:cNvPr id="391176" name="Picture 8" descr="img493"/>
          <p:cNvPicPr>
            <a:picLocks noChangeAspect="1" noChangeArrowheads="1"/>
          </p:cNvPicPr>
          <p:nvPr/>
        </p:nvPicPr>
        <p:blipFill>
          <a:blip r:embed="rId4" cstate="print"/>
          <a:srcRect t="7623"/>
          <a:stretch>
            <a:fillRect/>
          </a:stretch>
        </p:blipFill>
        <p:spPr bwMode="auto">
          <a:xfrm>
            <a:off x="3186128" y="2871804"/>
            <a:ext cx="3529012" cy="2986088"/>
          </a:xfrm>
          <a:prstGeom prst="rect">
            <a:avLst/>
          </a:prstGeom>
          <a:noFill/>
        </p:spPr>
      </p:pic>
      <p:sp>
        <p:nvSpPr>
          <p:cNvPr id="11" name="10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2" name="1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B7999-5374-491F-B6EB-2A78C698F23C}" type="datetime9">
              <a:rPr lang="el-GR" smtClean="0"/>
              <a:pPr/>
              <a:t>3/2/2017 5:10:53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1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1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1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1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391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1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1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1174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2056E5AB-7AE3-4CCE-A268-ED7725C357B2}" type="slidenum">
              <a:rPr lang="el-GR" sz="1400" b="1"/>
              <a:pPr/>
              <a:t>92</a:t>
            </a:fld>
            <a:endParaRPr lang="el-GR" sz="1400" b="1"/>
          </a:p>
        </p:txBody>
      </p:sp>
      <p:pic>
        <p:nvPicPr>
          <p:cNvPr id="392196" name="Picture 4" descr="img35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t="1218" b="3651"/>
          <a:stretch>
            <a:fillRect/>
          </a:stretch>
        </p:blipFill>
        <p:spPr>
          <a:xfrm>
            <a:off x="11113" y="2193941"/>
            <a:ext cx="9144000" cy="3592513"/>
          </a:xfrm>
          <a:noFill/>
          <a:ln/>
        </p:spPr>
      </p:pic>
      <p:sp>
        <p:nvSpPr>
          <p:cNvPr id="16" name="1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7" name="1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FDAF4-EC5D-4FB6-A3F8-F95971D06370}" type="datetime9">
              <a:rPr lang="el-GR" smtClean="0"/>
              <a:pPr/>
              <a:t>3/2/2017 5:10:53 μμ</a:t>
            </a:fld>
            <a:endParaRPr lang="el-GR"/>
          </a:p>
        </p:txBody>
      </p:sp>
      <p:sp>
        <p:nvSpPr>
          <p:cNvPr id="22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6072198" y="-24"/>
            <a:ext cx="3000396" cy="1142984"/>
          </a:xfrm>
        </p:spPr>
        <p:txBody>
          <a:bodyPr/>
          <a:lstStyle/>
          <a:p>
            <a:pPr marL="450850" indent="-450850">
              <a:lnSpc>
                <a:spcPct val="90000"/>
              </a:lnSpc>
            </a:pPr>
            <a:r>
              <a:rPr lang="el-GR" sz="2500" i="1" dirty="0">
                <a:latin typeface="Palatino Linotype" pitchFamily="18" charset="0"/>
              </a:rPr>
              <a:t>1933 – </a:t>
            </a:r>
            <a:r>
              <a:rPr lang="el-GR" sz="2500" i="1" dirty="0" err="1" smtClean="0">
                <a:latin typeface="Palatino Linotype" pitchFamily="18" charset="0"/>
              </a:rPr>
              <a:t>Μουσεῖο</a:t>
            </a:r>
            <a:r>
              <a:rPr lang="el-GR" sz="2500" i="1" dirty="0" smtClean="0">
                <a:latin typeface="Palatino Linotype" pitchFamily="18" charset="0"/>
              </a:rPr>
              <a:t> </a:t>
            </a:r>
            <a:r>
              <a:rPr lang="en-US" sz="2500" i="1" dirty="0" err="1" smtClean="0">
                <a:latin typeface="Palatino Linotype" pitchFamily="18" charset="0"/>
              </a:rPr>
              <a:t>Teriade</a:t>
            </a:r>
            <a:r>
              <a:rPr lang="el-GR" sz="2500" i="1" dirty="0" smtClean="0">
                <a:latin typeface="Palatino Linotype" pitchFamily="18" charset="0"/>
              </a:rPr>
              <a:t>,  </a:t>
            </a:r>
            <a:r>
              <a:rPr lang="el-GR" sz="2500" i="1" dirty="0" err="1" smtClean="0">
                <a:latin typeface="Palatino Linotype" pitchFamily="18" charset="0"/>
              </a:rPr>
              <a:t>Βαρειὰ</a:t>
            </a:r>
            <a:r>
              <a:rPr lang="el-GR" sz="2500" i="1" dirty="0" smtClean="0">
                <a:latin typeface="Palatino Linotype" pitchFamily="18" charset="0"/>
              </a:rPr>
              <a:t> Μυτιλήνης</a:t>
            </a:r>
            <a:endParaRPr lang="el-GR" sz="2500" i="1" dirty="0">
              <a:latin typeface="Palatino Linotype" pitchFamily="18" charset="0"/>
            </a:endParaRPr>
          </a:p>
        </p:txBody>
      </p:sp>
      <p:sp>
        <p:nvSpPr>
          <p:cNvPr id="2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71414"/>
            <a:ext cx="6000728" cy="1785950"/>
          </a:xfrm>
          <a:noFill/>
          <a:ln/>
        </p:spPr>
        <p:txBody>
          <a:bodyPr/>
          <a:lstStyle/>
          <a:p>
            <a:r>
              <a:rPr lang="el-GR" sz="2800" dirty="0" err="1" smtClean="0">
                <a:effectLst/>
                <a:latin typeface="Palatino Linotype" pitchFamily="18" charset="0"/>
              </a:rPr>
              <a:t>Πηδῶντες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τὴ</a:t>
            </a:r>
            <a:r>
              <a:rPr lang="el-GR" sz="2800" dirty="0" smtClean="0">
                <a:effectLst/>
                <a:latin typeface="Palatino Linotype" pitchFamily="18" charset="0"/>
              </a:rPr>
              <a:t> φωτιά.</a:t>
            </a:r>
            <a:br>
              <a:rPr lang="el-GR" sz="2800" dirty="0" smtClean="0">
                <a:effectLst/>
                <a:latin typeface="Palatino Linotype" pitchFamily="18" charset="0"/>
              </a:rPr>
            </a:br>
            <a:r>
              <a:rPr lang="el-GR" sz="2800" dirty="0" smtClean="0">
                <a:effectLst/>
                <a:latin typeface="Palatino Linotype" pitchFamily="18" charset="0"/>
              </a:rPr>
              <a:t>Ξιφομαχία </a:t>
            </a:r>
            <a:r>
              <a:rPr lang="el-GR" sz="2800" dirty="0" err="1" smtClean="0">
                <a:effectLst/>
                <a:latin typeface="Palatino Linotype" pitchFamily="18" charset="0"/>
              </a:rPr>
              <a:t>Ἄγγλων</a:t>
            </a:r>
            <a:r>
              <a:rPr lang="el-GR" sz="2800" dirty="0" smtClean="0">
                <a:effectLst/>
                <a:latin typeface="Palatino Linotype" pitchFamily="18" charset="0"/>
              </a:rPr>
              <a:t> Σκωτσέζων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καὶ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ἄλλοι</a:t>
            </a:r>
            <a:r>
              <a:rPr lang="el-GR" sz="2800" dirty="0" smtClean="0">
                <a:effectLst/>
                <a:latin typeface="Palatino Linotype" pitchFamily="18" charset="0"/>
              </a:rPr>
              <a:t> "</a:t>
            </a:r>
            <a:r>
              <a:rPr lang="el-GR" sz="2800" dirty="0" err="1" smtClean="0">
                <a:effectLst/>
                <a:latin typeface="Palatino Linotype" pitchFamily="18" charset="0"/>
              </a:rPr>
              <a:t>παιανίζων</a:t>
            </a:r>
            <a:r>
              <a:rPr lang="el-GR" sz="2800" dirty="0" smtClean="0">
                <a:effectLst/>
                <a:latin typeface="Palatino Linotype" pitchFamily="18" charset="0"/>
              </a:rPr>
              <a:t>«</a:t>
            </a:r>
            <a:br>
              <a:rPr lang="el-GR" sz="2800" dirty="0" smtClean="0">
                <a:effectLst/>
                <a:latin typeface="Palatino Linotype" pitchFamily="18" charset="0"/>
              </a:rPr>
            </a:br>
            <a:r>
              <a:rPr lang="el-GR" sz="2800" dirty="0" err="1" smtClean="0">
                <a:effectLst/>
                <a:latin typeface="Palatino Linotype" pitchFamily="18" charset="0"/>
              </a:rPr>
              <a:t>τὰ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ὄργανα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τῆς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μουσικῆς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grpSp>
        <p:nvGrpSpPr>
          <p:cNvPr id="24" name="23 - Ομάδα"/>
          <p:cNvGrpSpPr/>
          <p:nvPr/>
        </p:nvGrpSpPr>
        <p:grpSpPr>
          <a:xfrm>
            <a:off x="179388" y="1197567"/>
            <a:ext cx="3417887" cy="5184775"/>
            <a:chOff x="179388" y="1197567"/>
            <a:chExt cx="3417887" cy="5184775"/>
          </a:xfrm>
        </p:grpSpPr>
        <p:pic>
          <p:nvPicPr>
            <p:cNvPr id="392201" name="Picture 9" descr="img35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9388" y="1197567"/>
              <a:ext cx="3417887" cy="5184775"/>
            </a:xfrm>
            <a:prstGeom prst="rect">
              <a:avLst/>
            </a:prstGeom>
            <a:noFill/>
            <a:ln w="76200" cmpd="tri">
              <a:solidFill>
                <a:srgbClr val="00CCFF"/>
              </a:solidFill>
              <a:miter lim="800000"/>
              <a:headEnd/>
              <a:tailEnd/>
            </a:ln>
          </p:spPr>
        </p:pic>
        <p:sp>
          <p:nvSpPr>
            <p:cNvPr id="392203" name="Oval 11"/>
            <p:cNvSpPr>
              <a:spLocks noChangeArrowheads="1"/>
            </p:cNvSpPr>
            <p:nvPr/>
          </p:nvSpPr>
          <p:spPr bwMode="auto">
            <a:xfrm rot="9908033">
              <a:off x="579438" y="2670767"/>
              <a:ext cx="990600" cy="1322388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392204" name="Oval 12"/>
            <p:cNvSpPr>
              <a:spLocks noChangeArrowheads="1"/>
            </p:cNvSpPr>
            <p:nvPr/>
          </p:nvSpPr>
          <p:spPr bwMode="auto">
            <a:xfrm rot="9908033">
              <a:off x="2124075" y="2550117"/>
              <a:ext cx="1079500" cy="1322388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grpSp>
        <p:nvGrpSpPr>
          <p:cNvPr id="25" name="24 - Ομάδα"/>
          <p:cNvGrpSpPr/>
          <p:nvPr/>
        </p:nvGrpSpPr>
        <p:grpSpPr>
          <a:xfrm>
            <a:off x="3851275" y="1197567"/>
            <a:ext cx="1749425" cy="5184775"/>
            <a:chOff x="3851275" y="1197567"/>
            <a:chExt cx="1749425" cy="5184775"/>
          </a:xfrm>
        </p:grpSpPr>
        <p:pic>
          <p:nvPicPr>
            <p:cNvPr id="392199" name="Picture 7" descr="img354α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24300" y="1197567"/>
              <a:ext cx="1676400" cy="5184775"/>
            </a:xfrm>
            <a:prstGeom prst="rect">
              <a:avLst/>
            </a:prstGeom>
            <a:noFill/>
            <a:ln w="76200" cmpd="tri">
              <a:solidFill>
                <a:srgbClr val="00CCFF"/>
              </a:solidFill>
              <a:miter lim="800000"/>
              <a:headEnd/>
              <a:tailEnd/>
            </a:ln>
          </p:spPr>
        </p:pic>
        <p:sp>
          <p:nvSpPr>
            <p:cNvPr id="392206" name="Oval 14"/>
            <p:cNvSpPr>
              <a:spLocks noChangeArrowheads="1"/>
            </p:cNvSpPr>
            <p:nvPr/>
          </p:nvSpPr>
          <p:spPr bwMode="auto">
            <a:xfrm rot="10800000">
              <a:off x="3851275" y="2046880"/>
              <a:ext cx="1152525" cy="2447925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  <p:grpSp>
        <p:nvGrpSpPr>
          <p:cNvPr id="26" name="25 - Ομάδα"/>
          <p:cNvGrpSpPr/>
          <p:nvPr/>
        </p:nvGrpSpPr>
        <p:grpSpPr>
          <a:xfrm>
            <a:off x="5930900" y="1197567"/>
            <a:ext cx="3073198" cy="5184775"/>
            <a:chOff x="5930900" y="1197567"/>
            <a:chExt cx="3073198" cy="5184775"/>
          </a:xfrm>
        </p:grpSpPr>
        <p:pic>
          <p:nvPicPr>
            <p:cNvPr id="392200" name="Picture 8" descr="img357"/>
            <p:cNvPicPr>
              <a:picLocks noChangeAspect="1" noChangeArrowheads="1"/>
            </p:cNvPicPr>
            <p:nvPr/>
          </p:nvPicPr>
          <p:blipFill>
            <a:blip r:embed="rId5" cstate="print"/>
            <a:srcRect t="21243"/>
            <a:stretch>
              <a:fillRect/>
            </a:stretch>
          </p:blipFill>
          <p:spPr bwMode="auto">
            <a:xfrm>
              <a:off x="5930900" y="1197567"/>
              <a:ext cx="3071813" cy="5184775"/>
            </a:xfrm>
            <a:prstGeom prst="rect">
              <a:avLst/>
            </a:prstGeom>
            <a:noFill/>
            <a:ln w="76200" cmpd="tri">
              <a:solidFill>
                <a:srgbClr val="00CCFF"/>
              </a:solidFill>
              <a:miter lim="800000"/>
              <a:headEnd/>
              <a:tailEnd/>
            </a:ln>
          </p:spPr>
        </p:pic>
        <p:sp>
          <p:nvSpPr>
            <p:cNvPr id="392205" name="Oval 13"/>
            <p:cNvSpPr>
              <a:spLocks noChangeArrowheads="1"/>
            </p:cNvSpPr>
            <p:nvPr/>
          </p:nvSpPr>
          <p:spPr bwMode="auto">
            <a:xfrm rot="9908033">
              <a:off x="7865860" y="3125738"/>
              <a:ext cx="1138238" cy="1322387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392207" name="Oval 15"/>
            <p:cNvSpPr>
              <a:spLocks noChangeArrowheads="1"/>
            </p:cNvSpPr>
            <p:nvPr/>
          </p:nvSpPr>
          <p:spPr bwMode="auto">
            <a:xfrm rot="11846831">
              <a:off x="5937250" y="1925638"/>
              <a:ext cx="1079500" cy="2447925"/>
            </a:xfrm>
            <a:prstGeom prst="ellipse">
              <a:avLst/>
            </a:prstGeom>
            <a:noFill/>
            <a:ln w="63500" cmpd="tri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2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2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957B91C4-9EFF-4B96-B579-0D668D0F21A7}" type="slidenum">
              <a:rPr lang="el-GR" sz="1400" b="1"/>
              <a:pPr/>
              <a:t>93</a:t>
            </a:fld>
            <a:endParaRPr lang="el-GR" sz="1400" b="1"/>
          </a:p>
        </p:txBody>
      </p:sp>
      <p:sp>
        <p:nvSpPr>
          <p:cNvPr id="2928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44450"/>
            <a:ext cx="9144000" cy="1871663"/>
          </a:xfrm>
        </p:spPr>
        <p:txBody>
          <a:bodyPr/>
          <a:lstStyle/>
          <a:p>
            <a:r>
              <a:rPr lang="el-GR" sz="6000">
                <a:latin typeface="Palatino Linotype" pitchFamily="18" charset="0"/>
              </a:rPr>
              <a:t>Ἑνότητα Δεύτερη</a:t>
            </a:r>
          </a:p>
        </p:txBody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425" y="2924175"/>
            <a:ext cx="8937625" cy="2405063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l-GR" sz="7200" b="1">
                <a:solidFill>
                  <a:srgbClr val="FF0000"/>
                </a:solidFill>
                <a:latin typeface="Palatino Linotype" pitchFamily="18" charset="0"/>
              </a:rPr>
              <a:t>Τραγούδι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l-GR" sz="7200" b="1">
                <a:solidFill>
                  <a:srgbClr val="FF0000"/>
                </a:solidFill>
                <a:latin typeface="Palatino Linotype" pitchFamily="18" charset="0"/>
              </a:rPr>
              <a:t>Ἔκφραση</a:t>
            </a:r>
          </a:p>
        </p:txBody>
      </p:sp>
      <p:sp>
        <p:nvSpPr>
          <p:cNvPr id="7" name="6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8" name="7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9B561-34C2-4D01-8B55-BBFCCB16CC7E}" type="datetime9">
              <a:rPr lang="el-GR" smtClean="0"/>
              <a:pPr/>
              <a:t>3/2/2017 5:10:55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4CCD306D-CF8C-43FB-A9C4-4BD9CB76F6D9}" type="slidenum">
              <a:rPr lang="el-GR" sz="1400" b="1"/>
              <a:pPr/>
              <a:t>94</a:t>
            </a:fld>
            <a:endParaRPr lang="el-GR" sz="1400" b="1"/>
          </a:p>
        </p:txBody>
      </p:sp>
      <p:pic>
        <p:nvPicPr>
          <p:cNvPr id="407556" name="Picture 4" descr="img35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8163" y="917575"/>
            <a:ext cx="8137525" cy="5607050"/>
          </a:xfrm>
          <a:noFill/>
          <a:ln/>
        </p:spPr>
      </p:pic>
      <p:sp>
        <p:nvSpPr>
          <p:cNvPr id="407558" name="Rectangle 6"/>
          <p:cNvSpPr>
            <a:spLocks noChangeArrowheads="1"/>
          </p:cNvSpPr>
          <p:nvPr/>
        </p:nvSpPr>
        <p:spPr bwMode="auto">
          <a:xfrm>
            <a:off x="0" y="44450"/>
            <a:ext cx="47879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l-GR" sz="2800" b="1">
                <a:solidFill>
                  <a:schemeClr val="tx2"/>
                </a:solidFill>
                <a:latin typeface="Palatino Linotype" pitchFamily="18" charset="0"/>
              </a:rPr>
              <a:t>Ὁ Κατσαντώνης</a:t>
            </a:r>
            <a:br>
              <a:rPr lang="el-GR" sz="2800" b="1">
                <a:solidFill>
                  <a:schemeClr val="tx2"/>
                </a:solidFill>
                <a:latin typeface="Palatino Linotype" pitchFamily="18" charset="0"/>
              </a:rPr>
            </a:br>
            <a:r>
              <a:rPr lang="el-GR" sz="2800" b="1">
                <a:solidFill>
                  <a:schemeClr val="tx2"/>
                </a:solidFill>
                <a:latin typeface="Palatino Linotype" pitchFamily="18" charset="0"/>
              </a:rPr>
              <a:t>εἰς τὰ Τζουμέρκα</a:t>
            </a:r>
          </a:p>
        </p:txBody>
      </p:sp>
      <p:sp>
        <p:nvSpPr>
          <p:cNvPr id="407562" name="Oval 10"/>
          <p:cNvSpPr>
            <a:spLocks noChangeArrowheads="1"/>
          </p:cNvSpPr>
          <p:nvPr/>
        </p:nvSpPr>
        <p:spPr bwMode="auto">
          <a:xfrm rot="8210857">
            <a:off x="1106488" y="3141663"/>
            <a:ext cx="2097087" cy="3097212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1AB7-AFA6-4802-8AD6-45F129AE9440}" type="datetime9">
              <a:rPr lang="el-GR" smtClean="0"/>
              <a:pPr/>
              <a:t>3/2/2017 5:10:56 μμ</a:t>
            </a:fld>
            <a:endParaRPr lang="el-GR"/>
          </a:p>
        </p:txBody>
      </p:sp>
      <p:sp>
        <p:nvSpPr>
          <p:cNvPr id="11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5072066" y="0"/>
            <a:ext cx="4071935" cy="908050"/>
          </a:xfrm>
        </p:spPr>
        <p:txBody>
          <a:bodyPr/>
          <a:lstStyle/>
          <a:p>
            <a:pPr marL="363538" indent="-363538"/>
            <a:r>
              <a:rPr lang="el-GR" sz="2600" i="1" dirty="0" smtClean="0">
                <a:latin typeface="Palatino Linotype" pitchFamily="18" charset="0"/>
              </a:rPr>
              <a:t>1910  - </a:t>
            </a:r>
            <a:r>
              <a:rPr lang="el-GR" sz="2600" i="1" dirty="0" err="1" smtClean="0">
                <a:latin typeface="Palatino Linotype" pitchFamily="18" charset="0"/>
              </a:rPr>
              <a:t>Μουσεῖο</a:t>
            </a:r>
            <a:r>
              <a:rPr lang="el-GR" sz="2600" i="1" dirty="0" smtClean="0">
                <a:latin typeface="Palatino Linotype" pitchFamily="18" charset="0"/>
              </a:rPr>
              <a:t> </a:t>
            </a:r>
            <a:r>
              <a:rPr lang="el-GR" sz="2600" i="1" dirty="0" err="1" smtClean="0">
                <a:latin typeface="Palatino Linotype" pitchFamily="18" charset="0"/>
              </a:rPr>
              <a:t>Κοντοῦ</a:t>
            </a:r>
            <a:r>
              <a:rPr lang="en-US" sz="2600" i="1" dirty="0" smtClean="0">
                <a:latin typeface="Palatino Linotype" pitchFamily="18" charset="0"/>
              </a:rPr>
              <a:t>, </a:t>
            </a:r>
            <a:r>
              <a:rPr lang="el-GR" sz="2600" i="1" dirty="0" err="1" smtClean="0">
                <a:latin typeface="Palatino Linotype" pitchFamily="18" charset="0"/>
              </a:rPr>
              <a:t>Ἀνακασιὰ</a:t>
            </a:r>
            <a:r>
              <a:rPr lang="el-GR" sz="2600" i="1" dirty="0" smtClean="0">
                <a:latin typeface="Palatino Linotype" pitchFamily="18" charset="0"/>
              </a:rPr>
              <a:t> Βόλου</a:t>
            </a:r>
            <a:endParaRPr lang="en-US" sz="2600" i="1" dirty="0" smtClean="0">
              <a:latin typeface="Palatino Linotype" pitchFamily="18" charset="0"/>
            </a:endParaRPr>
          </a:p>
          <a:p>
            <a:pPr marL="363538" indent="-363538"/>
            <a:endParaRPr lang="el-GR" sz="2400" i="1" dirty="0">
              <a:latin typeface="Palatino Linotype" pitchFamily="18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7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7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7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7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7562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5B8C37C1-5813-4D00-8A55-B411349D032C}" type="slidenum">
              <a:rPr lang="el-GR" sz="1400" b="1"/>
              <a:pPr/>
              <a:t>95</a:t>
            </a:fld>
            <a:endParaRPr lang="el-GR" sz="1400" b="1"/>
          </a:p>
        </p:txBody>
      </p:sp>
      <p:sp>
        <p:nvSpPr>
          <p:cNvPr id="322562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42875"/>
            <a:ext cx="4572000" cy="549275"/>
          </a:xfrm>
        </p:spPr>
        <p:txBody>
          <a:bodyPr/>
          <a:lstStyle/>
          <a:p>
            <a:r>
              <a:rPr lang="el-GR" sz="2800" i="1" dirty="0">
                <a:latin typeface="Palatino Linotype" pitchFamily="18" charset="0"/>
              </a:rPr>
              <a:t>19</a:t>
            </a:r>
            <a:r>
              <a:rPr lang="en-US" sz="2800" i="1" dirty="0">
                <a:latin typeface="Palatino Linotype" pitchFamily="18" charset="0"/>
              </a:rPr>
              <a:t>??</a:t>
            </a:r>
            <a:r>
              <a:rPr lang="el-GR" sz="2800" i="1" dirty="0">
                <a:latin typeface="Palatino Linotype" pitchFamily="18" charset="0"/>
              </a:rPr>
              <a:t> – </a:t>
            </a:r>
            <a:r>
              <a:rPr lang="el-GR" sz="2800" i="1" dirty="0" err="1">
                <a:latin typeface="Palatino Linotype" pitchFamily="18" charset="0"/>
              </a:rPr>
              <a:t>Ἰδιωτικὴ</a:t>
            </a:r>
            <a:r>
              <a:rPr lang="el-GR" sz="2800" i="1" dirty="0">
                <a:latin typeface="Palatino Linotype" pitchFamily="18" charset="0"/>
              </a:rPr>
              <a:t> Συλλογή</a:t>
            </a:r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4500563" cy="884220"/>
          </a:xfrm>
          <a:noFill/>
          <a:ln/>
        </p:spPr>
        <p:txBody>
          <a:bodyPr/>
          <a:lstStyle/>
          <a:p>
            <a:r>
              <a:rPr lang="el-GR" sz="2800" dirty="0" err="1" smtClean="0">
                <a:effectLst/>
                <a:latin typeface="Palatino Linotype" pitchFamily="18" charset="0"/>
              </a:rPr>
              <a:t>Μουσουνίτσα</a:t>
            </a:r>
            <a:r>
              <a:rPr lang="en-US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παρὰ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τὴν</a:t>
            </a:r>
            <a:r>
              <a:rPr lang="el-GR" sz="2800" dirty="0" smtClean="0">
                <a:effectLst/>
                <a:latin typeface="Palatino Linotype" pitchFamily="18" charset="0"/>
              </a:rPr>
              <a:t> γέφυρα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τῆς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Ἀλαμάνας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pic>
        <p:nvPicPr>
          <p:cNvPr id="322564" name="Picture 4" descr="19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79388" y="1206500"/>
            <a:ext cx="8785225" cy="4814888"/>
          </a:xfrm>
          <a:noFill/>
          <a:ln/>
        </p:spPr>
      </p:pic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F61E-F9AF-4E89-9D52-D2E209614AB9}" type="datetime9">
              <a:rPr lang="el-GR" smtClean="0"/>
              <a:pPr/>
              <a:t>3/2/2017 5:10:56 μμ</a:t>
            </a:fld>
            <a:endParaRPr lang="el-GR"/>
          </a:p>
        </p:txBody>
      </p:sp>
      <p:sp>
        <p:nvSpPr>
          <p:cNvPr id="11" name="Oval 6"/>
          <p:cNvSpPr>
            <a:spLocks noChangeArrowheads="1"/>
          </p:cNvSpPr>
          <p:nvPr/>
        </p:nvSpPr>
        <p:spPr bwMode="auto">
          <a:xfrm rot="8210857">
            <a:off x="249238" y="2330450"/>
            <a:ext cx="2097087" cy="2160588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299864A3-1A1F-47FC-BAD8-B9564CB3463F}" type="slidenum">
              <a:rPr lang="el-GR" sz="1400" b="1"/>
              <a:pPr/>
              <a:t>96</a:t>
            </a:fld>
            <a:endParaRPr lang="el-GR" sz="1400" b="1"/>
          </a:p>
        </p:txBody>
      </p:sp>
      <p:sp>
        <p:nvSpPr>
          <p:cNvPr id="324610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5072066" y="65069"/>
            <a:ext cx="4071934" cy="7921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l-GR" sz="2600" i="1" dirty="0">
                <a:latin typeface="Palatino Linotype" pitchFamily="18" charset="0"/>
              </a:rPr>
              <a:t>1933 – </a:t>
            </a:r>
            <a:r>
              <a:rPr lang="el-GR" sz="2600" i="1" dirty="0" smtClean="0">
                <a:latin typeface="Palatino Linotype" pitchFamily="18" charset="0"/>
              </a:rPr>
              <a:t> </a:t>
            </a:r>
            <a:r>
              <a:rPr lang="el-GR" sz="2600" i="1" dirty="0" err="1" smtClean="0">
                <a:latin typeface="Palatino Linotype" pitchFamily="18" charset="0"/>
              </a:rPr>
              <a:t>Μουσεῖο</a:t>
            </a:r>
            <a:r>
              <a:rPr lang="el-GR" sz="2600" i="1" dirty="0" smtClean="0">
                <a:latin typeface="Palatino Linotype" pitchFamily="18" charset="0"/>
              </a:rPr>
              <a:t> </a:t>
            </a:r>
            <a:r>
              <a:rPr lang="en-US" sz="2600" i="1" dirty="0" err="1" smtClean="0">
                <a:latin typeface="Palatino Linotype" pitchFamily="18" charset="0"/>
              </a:rPr>
              <a:t>Teriade</a:t>
            </a:r>
            <a:r>
              <a:rPr lang="en-US" sz="2600" i="1" dirty="0" smtClean="0">
                <a:latin typeface="Palatino Linotype" pitchFamily="18" charset="0"/>
              </a:rPr>
              <a:t>, </a:t>
            </a:r>
            <a:r>
              <a:rPr lang="el-GR" sz="2600" i="1" dirty="0" err="1" smtClean="0">
                <a:latin typeface="Palatino Linotype" pitchFamily="18" charset="0"/>
              </a:rPr>
              <a:t>Βαρειὰ</a:t>
            </a:r>
            <a:r>
              <a:rPr lang="el-GR" sz="2600" i="1" dirty="0" smtClean="0">
                <a:latin typeface="Palatino Linotype" pitchFamily="18" charset="0"/>
              </a:rPr>
              <a:t> Μυτιλήνης</a:t>
            </a:r>
            <a:endParaRPr lang="el-GR" sz="2600" i="1" dirty="0">
              <a:latin typeface="Palatino Linotype" pitchFamily="18" charset="0"/>
            </a:endParaRPr>
          </a:p>
        </p:txBody>
      </p:sp>
      <p:sp>
        <p:nvSpPr>
          <p:cNvPr id="324611" name="Rectangle 3"/>
          <p:cNvSpPr>
            <a:spLocks noGrp="1" noChangeArrowheads="1"/>
          </p:cNvSpPr>
          <p:nvPr>
            <p:ph type="title"/>
          </p:nvPr>
        </p:nvSpPr>
        <p:spPr>
          <a:xfrm>
            <a:off x="1" y="44450"/>
            <a:ext cx="4643438" cy="741344"/>
          </a:xfrm>
          <a:noFill/>
          <a:ln/>
        </p:spPr>
        <p:txBody>
          <a:bodyPr/>
          <a:lstStyle/>
          <a:p>
            <a:r>
              <a:rPr lang="el-GR" sz="2700" dirty="0">
                <a:effectLst/>
                <a:latin typeface="Palatino Linotype" pitchFamily="18" charset="0"/>
              </a:rPr>
              <a:t>Ποιμένες </a:t>
            </a:r>
            <a:r>
              <a:rPr lang="el-GR" sz="2700" dirty="0" err="1" smtClean="0">
                <a:effectLst/>
                <a:latin typeface="Palatino Linotype" pitchFamily="18" charset="0"/>
              </a:rPr>
              <a:t>Χειμάρας</a:t>
            </a:r>
            <a:r>
              <a:rPr lang="el-GR" sz="2700" dirty="0" smtClean="0">
                <a:effectLst/>
                <a:latin typeface="Palatino Linotype" pitchFamily="18" charset="0"/>
              </a:rPr>
              <a:t> </a:t>
            </a:r>
            <a:r>
              <a:rPr lang="el-GR" sz="2700" dirty="0" err="1" smtClean="0">
                <a:effectLst/>
                <a:latin typeface="Palatino Linotype" pitchFamily="18" charset="0"/>
              </a:rPr>
              <a:t>ἐκ</a:t>
            </a:r>
            <a:r>
              <a:rPr lang="el-GR" sz="2700" dirty="0" smtClean="0">
                <a:effectLst/>
                <a:latin typeface="Palatino Linotype" pitchFamily="18" charset="0"/>
              </a:rPr>
              <a:t/>
            </a:r>
            <a:br>
              <a:rPr lang="el-GR" sz="2700" dirty="0" smtClean="0">
                <a:effectLst/>
                <a:latin typeface="Palatino Linotype" pitchFamily="18" charset="0"/>
              </a:rPr>
            </a:br>
            <a:r>
              <a:rPr lang="el-GR" sz="2700" dirty="0" err="1" smtClean="0">
                <a:effectLst/>
                <a:latin typeface="Palatino Linotype" pitchFamily="18" charset="0"/>
              </a:rPr>
              <a:t>τῆς</a:t>
            </a:r>
            <a:r>
              <a:rPr lang="el-GR" sz="2700" dirty="0" smtClean="0">
                <a:effectLst/>
                <a:latin typeface="Palatino Linotype" pitchFamily="18" charset="0"/>
              </a:rPr>
              <a:t> "</a:t>
            </a:r>
            <a:r>
              <a:rPr lang="el-GR" sz="2700" dirty="0" err="1" smtClean="0">
                <a:effectLst/>
                <a:latin typeface="Palatino Linotype" pitchFamily="18" charset="0"/>
              </a:rPr>
              <a:t>ὑπαρχείας</a:t>
            </a:r>
            <a:r>
              <a:rPr lang="el-GR" sz="2700" dirty="0" smtClean="0">
                <a:effectLst/>
                <a:latin typeface="Palatino Linotype" pitchFamily="18" charset="0"/>
              </a:rPr>
              <a:t>" </a:t>
            </a:r>
            <a:r>
              <a:rPr lang="el-GR" sz="2700" dirty="0" err="1" smtClean="0">
                <a:effectLst/>
                <a:latin typeface="Palatino Linotype" pitchFamily="18" charset="0"/>
              </a:rPr>
              <a:t>Ἡπείρου</a:t>
            </a:r>
            <a:endParaRPr lang="el-GR" sz="2700" dirty="0">
              <a:effectLst/>
              <a:latin typeface="Palatino Linotype" pitchFamily="18" charset="0"/>
            </a:endParaRPr>
          </a:p>
        </p:txBody>
      </p:sp>
      <p:pic>
        <p:nvPicPr>
          <p:cNvPr id="324612" name="Picture 4" descr="1933 - Χειμάρα, Βουκολικό +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t="1158" b="15053"/>
          <a:stretch>
            <a:fillRect/>
          </a:stretch>
        </p:blipFill>
        <p:spPr>
          <a:xfrm>
            <a:off x="684213" y="928669"/>
            <a:ext cx="7848600" cy="5595955"/>
          </a:xfrm>
          <a:noFill/>
          <a:ln/>
        </p:spPr>
      </p:pic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A091-DB45-4937-9957-94233106894A}" type="datetime9">
              <a:rPr lang="el-GR" smtClean="0"/>
              <a:pPr/>
              <a:t>3/2/2017 5:10:56 μμ</a:t>
            </a:fld>
            <a:endParaRPr lang="el-GR"/>
          </a:p>
        </p:txBody>
      </p:sp>
      <p:sp>
        <p:nvSpPr>
          <p:cNvPr id="11" name="Oval 5"/>
          <p:cNvSpPr>
            <a:spLocks noChangeArrowheads="1"/>
          </p:cNvSpPr>
          <p:nvPr/>
        </p:nvSpPr>
        <p:spPr bwMode="auto">
          <a:xfrm rot="8210857">
            <a:off x="827088" y="3213100"/>
            <a:ext cx="1573212" cy="1257300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grpSp>
        <p:nvGrpSpPr>
          <p:cNvPr id="12" name="Group 8"/>
          <p:cNvGrpSpPr>
            <a:grpSpLocks/>
          </p:cNvGrpSpPr>
          <p:nvPr/>
        </p:nvGrpSpPr>
        <p:grpSpPr bwMode="auto">
          <a:xfrm>
            <a:off x="4048125" y="4797425"/>
            <a:ext cx="3836988" cy="1511300"/>
            <a:chOff x="2550" y="3022"/>
            <a:chExt cx="2417" cy="952"/>
          </a:xfrm>
        </p:grpSpPr>
        <p:sp>
          <p:nvSpPr>
            <p:cNvPr id="13" name="Oval 6"/>
            <p:cNvSpPr>
              <a:spLocks noChangeArrowheads="1"/>
            </p:cNvSpPr>
            <p:nvPr/>
          </p:nvSpPr>
          <p:spPr bwMode="auto">
            <a:xfrm rot="8210857">
              <a:off x="2550" y="3022"/>
              <a:ext cx="907" cy="656"/>
            </a:xfrm>
            <a:prstGeom prst="ellipse">
              <a:avLst/>
            </a:prstGeom>
            <a:noFill/>
            <a:ln w="63500" cmpd="tri">
              <a:solidFill>
                <a:srgbClr val="3366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14" name="Oval 7"/>
            <p:cNvSpPr>
              <a:spLocks noChangeArrowheads="1"/>
            </p:cNvSpPr>
            <p:nvPr/>
          </p:nvSpPr>
          <p:spPr bwMode="auto">
            <a:xfrm rot="8210857">
              <a:off x="4060" y="3318"/>
              <a:ext cx="907" cy="656"/>
            </a:xfrm>
            <a:prstGeom prst="ellipse">
              <a:avLst/>
            </a:prstGeom>
            <a:noFill/>
            <a:ln w="63500" cmpd="tri">
              <a:solidFill>
                <a:srgbClr val="3366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F4ED3E3F-BF66-4EAB-833D-981808B88D44}" type="slidenum">
              <a:rPr lang="el-GR" sz="1400" b="1"/>
              <a:pPr/>
              <a:t>97</a:t>
            </a:fld>
            <a:endParaRPr lang="el-GR" sz="1400" b="1"/>
          </a:p>
        </p:txBody>
      </p:sp>
      <p:sp>
        <p:nvSpPr>
          <p:cNvPr id="440322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4787900" y="142852"/>
            <a:ext cx="4464050" cy="836613"/>
          </a:xfrm>
        </p:spPr>
        <p:txBody>
          <a:bodyPr/>
          <a:lstStyle/>
          <a:p>
            <a:pPr marL="363538" indent="-363538"/>
            <a:r>
              <a:rPr lang="el-GR" sz="2400" i="1" dirty="0">
                <a:latin typeface="Palatino Linotype" pitchFamily="18" charset="0"/>
              </a:rPr>
              <a:t>19?? – </a:t>
            </a:r>
            <a:r>
              <a:rPr lang="el-GR" sz="2400" i="1" dirty="0" err="1">
                <a:latin typeface="Palatino Linotype" pitchFamily="18" charset="0"/>
              </a:rPr>
              <a:t>Μακεδονικὸ</a:t>
            </a:r>
            <a:r>
              <a:rPr lang="el-GR" sz="2400" i="1" dirty="0">
                <a:latin typeface="Palatino Linotype" pitchFamily="18" charset="0"/>
              </a:rPr>
              <a:t> </a:t>
            </a:r>
            <a:r>
              <a:rPr lang="el-GR" sz="2400" i="1" dirty="0" err="1">
                <a:latin typeface="Palatino Linotype" pitchFamily="18" charset="0"/>
              </a:rPr>
              <a:t>Μουσεῖο</a:t>
            </a:r>
            <a:r>
              <a:rPr lang="el-GR" sz="2400" i="1" dirty="0">
                <a:latin typeface="Palatino Linotype" pitchFamily="18" charset="0"/>
              </a:rPr>
              <a:t> Σύγχρονης Τέχνης</a:t>
            </a:r>
          </a:p>
        </p:txBody>
      </p:sp>
      <p:sp>
        <p:nvSpPr>
          <p:cNvPr id="44032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874963"/>
            <a:ext cx="2214546" cy="625475"/>
          </a:xfrm>
          <a:noFill/>
          <a:ln/>
        </p:spPr>
        <p:txBody>
          <a:bodyPr/>
          <a:lstStyle/>
          <a:p>
            <a:r>
              <a:rPr lang="el-GR" sz="2800" dirty="0">
                <a:effectLst/>
                <a:latin typeface="Palatino Linotype" pitchFamily="18" charset="0"/>
              </a:rPr>
              <a:t>Βοσκός</a:t>
            </a:r>
          </a:p>
        </p:txBody>
      </p:sp>
      <p:pic>
        <p:nvPicPr>
          <p:cNvPr id="440324" name="Picture 4" descr="img36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43108" y="223747"/>
            <a:ext cx="2860693" cy="6259603"/>
          </a:xfrm>
          <a:noFill/>
          <a:ln>
            <a:solidFill>
              <a:srgbClr val="3366FF"/>
            </a:solidFill>
          </a:ln>
        </p:spPr>
      </p:pic>
      <p:sp>
        <p:nvSpPr>
          <p:cNvPr id="440325" name="Oval 5"/>
          <p:cNvSpPr>
            <a:spLocks noChangeArrowheads="1"/>
          </p:cNvSpPr>
          <p:nvPr/>
        </p:nvSpPr>
        <p:spPr bwMode="auto">
          <a:xfrm rot="8210857">
            <a:off x="3276600" y="5129213"/>
            <a:ext cx="1728788" cy="1395412"/>
          </a:xfrm>
          <a:prstGeom prst="ellipse">
            <a:avLst/>
          </a:prstGeom>
          <a:noFill/>
          <a:ln w="63500" cmpd="tri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F32F2-85B9-4379-BDED-8746BD539ACE}" type="datetime9">
              <a:rPr lang="el-GR" smtClean="0"/>
              <a:pPr/>
              <a:t>3/2/2017 5:10:56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0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0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40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40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25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A98968C5-B063-4E3B-BCA9-9E5C6CAD6177}" type="slidenum">
              <a:rPr lang="el-GR" sz="1400" b="1"/>
              <a:pPr/>
              <a:t>98</a:t>
            </a:fld>
            <a:endParaRPr lang="el-GR" sz="1400" b="1"/>
          </a:p>
        </p:txBody>
      </p:sp>
      <p:sp>
        <p:nvSpPr>
          <p:cNvPr id="310274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6000760" y="142875"/>
            <a:ext cx="3000396" cy="1500175"/>
          </a:xfrm>
        </p:spPr>
        <p:txBody>
          <a:bodyPr/>
          <a:lstStyle/>
          <a:p>
            <a:r>
              <a:rPr lang="el-GR" sz="2800" i="1" dirty="0" smtClean="0">
                <a:latin typeface="Palatino Linotype" pitchFamily="18" charset="0"/>
              </a:rPr>
              <a:t>193</a:t>
            </a:r>
            <a:r>
              <a:rPr lang="en-US" sz="2800" i="1" dirty="0" smtClean="0">
                <a:latin typeface="Palatino Linotype" pitchFamily="18" charset="0"/>
              </a:rPr>
              <a:t>3</a:t>
            </a:r>
            <a:r>
              <a:rPr lang="el-GR" sz="2800" i="1" dirty="0" smtClean="0">
                <a:latin typeface="Palatino Linotype" pitchFamily="18" charset="0"/>
              </a:rPr>
              <a:t>, </a:t>
            </a:r>
            <a:r>
              <a:rPr lang="el-GR" sz="2800" i="1" dirty="0" err="1" smtClean="0">
                <a:latin typeface="Palatino Linotype" pitchFamily="18" charset="0"/>
              </a:rPr>
              <a:t>Μουσεῖο</a:t>
            </a:r>
            <a:r>
              <a:rPr lang="el-GR" sz="2800" i="1" dirty="0" smtClean="0">
                <a:latin typeface="Palatino Linotype" pitchFamily="18" charset="0"/>
              </a:rPr>
              <a:t> </a:t>
            </a:r>
            <a:r>
              <a:rPr lang="en-US" sz="2800" i="1" dirty="0" err="1" smtClean="0">
                <a:latin typeface="Palatino Linotype" pitchFamily="18" charset="0"/>
              </a:rPr>
              <a:t>Teriade</a:t>
            </a:r>
            <a:r>
              <a:rPr lang="en-US" sz="2800" i="1" dirty="0" smtClean="0">
                <a:latin typeface="Palatino Linotype" pitchFamily="18" charset="0"/>
              </a:rPr>
              <a:t>, </a:t>
            </a:r>
            <a:r>
              <a:rPr lang="el-GR" sz="2800" i="1" dirty="0" err="1" smtClean="0">
                <a:latin typeface="Palatino Linotype" pitchFamily="18" charset="0"/>
              </a:rPr>
              <a:t>Βαρειὰ</a:t>
            </a:r>
            <a:r>
              <a:rPr lang="el-GR" sz="2800" i="1" dirty="0" smtClean="0">
                <a:latin typeface="Palatino Linotype" pitchFamily="18" charset="0"/>
              </a:rPr>
              <a:t> Μυτιλήνης</a:t>
            </a:r>
          </a:p>
        </p:txBody>
      </p:sp>
      <p:sp>
        <p:nvSpPr>
          <p:cNvPr id="310275" name="Rectangle 3"/>
          <p:cNvSpPr>
            <a:spLocks noGrp="1" noChangeArrowheads="1"/>
          </p:cNvSpPr>
          <p:nvPr>
            <p:ph type="title"/>
          </p:nvPr>
        </p:nvSpPr>
        <p:spPr>
          <a:xfrm>
            <a:off x="1" y="44450"/>
            <a:ext cx="2071669" cy="1741476"/>
          </a:xfrm>
          <a:noFill/>
          <a:ln/>
        </p:spPr>
        <p:txBody>
          <a:bodyPr/>
          <a:lstStyle/>
          <a:p>
            <a:r>
              <a:rPr lang="el-GR" sz="2800" dirty="0" smtClean="0">
                <a:effectLst/>
                <a:latin typeface="Palatino Linotype" pitchFamily="18" charset="0"/>
              </a:rPr>
              <a:t>"</a:t>
            </a:r>
            <a:r>
              <a:rPr lang="el-GR" sz="2800" dirty="0" err="1" smtClean="0">
                <a:effectLst/>
                <a:latin typeface="Palatino Linotype" pitchFamily="18" charset="0"/>
              </a:rPr>
              <a:t>Λίμνιος</a:t>
            </a:r>
            <a:r>
              <a:rPr lang="el-GR" sz="2800" dirty="0" smtClean="0">
                <a:effectLst/>
                <a:latin typeface="Palatino Linotype" pitchFamily="18" charset="0"/>
              </a:rPr>
              <a:t>"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Κεχαγιᾶς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pic>
        <p:nvPicPr>
          <p:cNvPr id="310276" name="Picture 4" descr="1930 - Κεχαγιάς, Λυράρης +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4653" r="3466" b="5442"/>
          <a:stretch>
            <a:fillRect/>
          </a:stretch>
        </p:blipFill>
        <p:spPr>
          <a:xfrm>
            <a:off x="2071670" y="142852"/>
            <a:ext cx="3857652" cy="6254034"/>
          </a:xfrm>
          <a:noFill/>
          <a:ln/>
        </p:spPr>
      </p:pic>
      <p:sp>
        <p:nvSpPr>
          <p:cNvPr id="310277" name="Oval 5"/>
          <p:cNvSpPr>
            <a:spLocks noChangeArrowheads="1"/>
          </p:cNvSpPr>
          <p:nvPr/>
        </p:nvSpPr>
        <p:spPr bwMode="auto">
          <a:xfrm rot="5400000">
            <a:off x="3893340" y="4464851"/>
            <a:ext cx="1928826" cy="1428761"/>
          </a:xfrm>
          <a:prstGeom prst="ellipse">
            <a:avLst/>
          </a:prstGeom>
          <a:noFill/>
          <a:ln w="63500" cmpd="tri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4DE1D-A1E9-4AEA-B737-C900EB5AA704}" type="datetime9">
              <a:rPr lang="el-GR" smtClean="0"/>
              <a:pPr/>
              <a:t>3/2/2017 5:10:57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0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0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0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0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277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FA337709-8B65-4E07-B37F-E38EBAB92FAB}" type="slidenum">
              <a:rPr lang="el-GR" sz="1400" b="1"/>
              <a:pPr/>
              <a:t>99</a:t>
            </a:fld>
            <a:endParaRPr lang="el-GR" sz="1400" b="1"/>
          </a:p>
        </p:txBody>
      </p:sp>
      <p:sp>
        <p:nvSpPr>
          <p:cNvPr id="2938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44450"/>
            <a:ext cx="9144000" cy="1871663"/>
          </a:xfrm>
        </p:spPr>
        <p:txBody>
          <a:bodyPr/>
          <a:lstStyle/>
          <a:p>
            <a:r>
              <a:rPr lang="el-GR" sz="6000">
                <a:latin typeface="Palatino Linotype" pitchFamily="18" charset="0"/>
              </a:rPr>
              <a:t>Ἑνότητα Τρίτη</a:t>
            </a:r>
          </a:p>
        </p:txBody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425" y="2924175"/>
            <a:ext cx="8937625" cy="2405063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l-GR" sz="7200" b="1">
                <a:solidFill>
                  <a:srgbClr val="FF0000"/>
                </a:solidFill>
                <a:latin typeface="Palatino Linotype" pitchFamily="18" charset="0"/>
              </a:rPr>
              <a:t>Χορός</a:t>
            </a:r>
          </a:p>
        </p:txBody>
      </p:sp>
      <p:sp>
        <p:nvSpPr>
          <p:cNvPr id="7" name="6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8" name="7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CA1C8-FAD8-4A34-8BC6-AAAD8328D898}" type="datetime9">
              <a:rPr lang="el-GR" smtClean="0"/>
              <a:pPr/>
              <a:t>3/2/2017 5:10:57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C97B5E9F-0A95-457F-A746-14A0AF88B8B3}" type="slidenum">
              <a:rPr lang="el-GR" sz="1400" b="1"/>
              <a:pPr/>
              <a:t>100</a:t>
            </a:fld>
            <a:endParaRPr lang="el-GR" sz="1400" b="1"/>
          </a:p>
        </p:txBody>
      </p:sp>
      <p:pic>
        <p:nvPicPr>
          <p:cNvPr id="490500" name="Picture 4" descr="img3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25" y="2236808"/>
            <a:ext cx="5832475" cy="4192588"/>
          </a:xfrm>
          <a:prstGeom prst="rect">
            <a:avLst/>
          </a:prstGeom>
          <a:noFill/>
        </p:spPr>
      </p:pic>
      <p:pic>
        <p:nvPicPr>
          <p:cNvPr id="490501" name="Picture 5" descr="img319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419475" y="2778146"/>
            <a:ext cx="5651500" cy="3633787"/>
          </a:xfrm>
          <a:noFill/>
          <a:ln/>
        </p:spPr>
      </p:pic>
      <p:sp>
        <p:nvSpPr>
          <p:cNvPr id="10" name="9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1" name="10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727C1-0D0B-4A63-9C3E-64BC64ED6CD7}" type="datetime9">
              <a:rPr lang="el-GR" smtClean="0"/>
              <a:pPr/>
              <a:t>3/2/2017 5:10:57 μμ</a:t>
            </a:fld>
            <a:endParaRPr lang="el-GR"/>
          </a:p>
        </p:txBody>
      </p:sp>
      <p:sp>
        <p:nvSpPr>
          <p:cNvPr id="17" name="Rectangle 3"/>
          <p:cNvSpPr>
            <a:spLocks noGrp="1" noChangeArrowheads="1"/>
          </p:cNvSpPr>
          <p:nvPr>
            <p:ph type="title"/>
          </p:nvPr>
        </p:nvSpPr>
        <p:spPr>
          <a:xfrm>
            <a:off x="357190" y="44450"/>
            <a:ext cx="4355929" cy="625475"/>
          </a:xfrm>
          <a:noFill/>
          <a:ln/>
        </p:spPr>
        <p:txBody>
          <a:bodyPr/>
          <a:lstStyle/>
          <a:p>
            <a:r>
              <a:rPr lang="el-GR" sz="2800" dirty="0">
                <a:effectLst/>
                <a:latin typeface="Palatino Linotype" pitchFamily="18" charset="0"/>
              </a:rPr>
              <a:t>Ὁ </a:t>
            </a:r>
            <a:r>
              <a:rPr lang="el-GR" sz="2800" dirty="0" err="1">
                <a:effectLst/>
                <a:latin typeface="Palatino Linotype" pitchFamily="18" charset="0"/>
              </a:rPr>
              <a:t>Χορὸς</a:t>
            </a:r>
            <a:r>
              <a:rPr lang="el-GR" sz="2800" dirty="0">
                <a:effectLst/>
                <a:latin typeface="Palatino Linotype" pitchFamily="18" charset="0"/>
              </a:rPr>
              <a:t> </a:t>
            </a:r>
            <a:r>
              <a:rPr lang="el-GR" sz="2800" dirty="0" err="1">
                <a:effectLst/>
                <a:latin typeface="Palatino Linotype" pitchFamily="18" charset="0"/>
              </a:rPr>
              <a:t>τοῦ</a:t>
            </a:r>
            <a:r>
              <a:rPr lang="el-GR" sz="2800" dirty="0">
                <a:effectLst/>
                <a:latin typeface="Palatino Linotype" pitchFamily="18" charset="0"/>
              </a:rPr>
              <a:t> Ζαλόγγου</a:t>
            </a: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534991" y="857232"/>
            <a:ext cx="4251323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tabLst/>
              <a:defRPr/>
            </a:pPr>
            <a:r>
              <a:rPr kumimoji="0" lang="el-GR" sz="28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1929 – </a:t>
            </a:r>
            <a:r>
              <a:rPr kumimoji="0" lang="el-GR" sz="28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Μουσεῖο</a:t>
            </a:r>
            <a:r>
              <a:rPr kumimoji="0" lang="el-GR" sz="28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 </a:t>
            </a:r>
            <a:r>
              <a:rPr kumimoji="0" lang="en-US" sz="28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Teriade</a:t>
            </a:r>
            <a:r>
              <a:rPr kumimoji="0" lang="en-US" sz="28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, </a:t>
            </a:r>
            <a:r>
              <a:rPr kumimoji="0" lang="el-GR" sz="28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Βαρειὰ</a:t>
            </a:r>
            <a:r>
              <a:rPr kumimoji="0" lang="el-GR" sz="28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 Μυτιλήνης</a:t>
            </a:r>
            <a:endParaRPr kumimoji="0" lang="el-GR" sz="28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Palatino Linotype" pitchFamily="18" charset="0"/>
              <a:ea typeface="+mn-ea"/>
              <a:cs typeface="+mn-cs"/>
            </a:endParaRPr>
          </a:p>
        </p:txBody>
      </p:sp>
      <p:pic>
        <p:nvPicPr>
          <p:cNvPr id="12" name="Picture 8" descr="img53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172324"/>
            <a:ext cx="3495669" cy="2613734"/>
          </a:xfrm>
          <a:prstGeom prst="rect">
            <a:avLst/>
          </a:prstGeom>
          <a:noFill/>
          <a:ln w="76200" cmpd="tri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785500B2-2DF8-461A-80D3-3E55AF107BF5}" type="slidenum">
              <a:rPr lang="el-GR" sz="1400" b="1"/>
              <a:pPr/>
              <a:t>101</a:t>
            </a:fld>
            <a:endParaRPr lang="el-GR" sz="1400" b="1"/>
          </a:p>
        </p:txBody>
      </p:sp>
      <p:sp>
        <p:nvSpPr>
          <p:cNvPr id="459778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2714612" y="144463"/>
            <a:ext cx="6357951" cy="4762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l-GR" sz="2400" i="1" dirty="0">
                <a:latin typeface="Palatino Linotype" pitchFamily="18" charset="0"/>
              </a:rPr>
              <a:t>1912 – </a:t>
            </a:r>
            <a:r>
              <a:rPr lang="el-GR" sz="2400" i="1" dirty="0" err="1" smtClean="0">
                <a:latin typeface="Palatino Linotype" pitchFamily="18" charset="0"/>
              </a:rPr>
              <a:t>Μουσεῖο</a:t>
            </a:r>
            <a:r>
              <a:rPr lang="el-GR" sz="2400" i="1" dirty="0" smtClean="0">
                <a:latin typeface="Palatino Linotype" pitchFamily="18" charset="0"/>
              </a:rPr>
              <a:t> </a:t>
            </a:r>
            <a:r>
              <a:rPr lang="el-GR" sz="2400" i="1" dirty="0" err="1" smtClean="0">
                <a:latin typeface="Palatino Linotype" pitchFamily="18" charset="0"/>
              </a:rPr>
              <a:t>Κοντοῦ</a:t>
            </a:r>
            <a:r>
              <a:rPr lang="en-US" sz="2400" i="1" dirty="0" smtClean="0">
                <a:latin typeface="Palatino Linotype" pitchFamily="18" charset="0"/>
              </a:rPr>
              <a:t>, </a:t>
            </a:r>
            <a:r>
              <a:rPr lang="el-GR" sz="2400" i="1" dirty="0" err="1" smtClean="0">
                <a:latin typeface="Palatino Linotype" pitchFamily="18" charset="0"/>
              </a:rPr>
              <a:t>Ἀνακασιὰ</a:t>
            </a:r>
            <a:r>
              <a:rPr lang="el-GR" sz="2400" i="1" dirty="0" smtClean="0">
                <a:latin typeface="Palatino Linotype" pitchFamily="18" charset="0"/>
              </a:rPr>
              <a:t> Βόλου</a:t>
            </a:r>
            <a:endParaRPr lang="el-GR" sz="1300" i="1" dirty="0">
              <a:latin typeface="Palatino Linotype" pitchFamily="18" charset="0"/>
            </a:endParaRPr>
          </a:p>
        </p:txBody>
      </p:sp>
      <p:sp>
        <p:nvSpPr>
          <p:cNvPr id="45977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687392"/>
            <a:ext cx="3214678" cy="3527426"/>
          </a:xfrm>
          <a:noFill/>
          <a:ln/>
        </p:spPr>
        <p:txBody>
          <a:bodyPr/>
          <a:lstStyle/>
          <a:p>
            <a:r>
              <a:rPr lang="el-GR" sz="2800" dirty="0">
                <a:effectLst/>
                <a:latin typeface="Palatino Linotype" pitchFamily="18" charset="0"/>
              </a:rPr>
              <a:t>Ὁ </a:t>
            </a:r>
            <a:r>
              <a:rPr lang="el-GR" sz="2800" dirty="0" smtClean="0">
                <a:effectLst/>
                <a:latin typeface="Palatino Linotype" pitchFamily="18" charset="0"/>
              </a:rPr>
              <a:t>Θεόδωρος Κολοκοτρώνης συναθροίζει</a:t>
            </a:r>
            <a:br>
              <a:rPr lang="el-GR" sz="2800" dirty="0" smtClean="0">
                <a:effectLst/>
                <a:latin typeface="Palatino Linotype" pitchFamily="18" charset="0"/>
              </a:rPr>
            </a:br>
            <a:r>
              <a:rPr lang="el-GR" sz="2800" dirty="0" err="1" smtClean="0">
                <a:effectLst/>
                <a:latin typeface="Palatino Linotype" pitchFamily="18" charset="0"/>
              </a:rPr>
              <a:t>εἰς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τὴν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λίμνην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Λέρνην</a:t>
            </a:r>
            <a:r>
              <a:rPr lang="el-GR" sz="2800" dirty="0" smtClean="0">
                <a:effectLst/>
                <a:latin typeface="Palatino Linotype" pitchFamily="18" charset="0"/>
              </a:rPr>
              <a:t/>
            </a:r>
            <a:br>
              <a:rPr lang="el-GR" sz="2800" dirty="0" smtClean="0">
                <a:effectLst/>
                <a:latin typeface="Palatino Linotype" pitchFamily="18" charset="0"/>
              </a:rPr>
            </a:br>
            <a:r>
              <a:rPr lang="el-GR" sz="2800" dirty="0" err="1" smtClean="0">
                <a:effectLst/>
                <a:latin typeface="Palatino Linotype" pitchFamily="18" charset="0"/>
              </a:rPr>
              <a:t>τοὺς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νικητὲς</a:t>
            </a:r>
            <a:r>
              <a:rPr lang="el-GR" sz="2800" dirty="0" smtClean="0">
                <a:effectLst/>
                <a:latin typeface="Palatino Linotype" pitchFamily="18" charset="0"/>
              </a:rPr>
              <a:t/>
            </a:r>
            <a:br>
              <a:rPr lang="el-GR" sz="2800" dirty="0" smtClean="0">
                <a:effectLst/>
                <a:latin typeface="Palatino Linotype" pitchFamily="18" charset="0"/>
              </a:rPr>
            </a:br>
            <a:r>
              <a:rPr lang="el-GR" sz="2800" dirty="0" err="1" smtClean="0">
                <a:effectLst/>
                <a:latin typeface="Palatino Linotype" pitchFamily="18" charset="0"/>
              </a:rPr>
              <a:t>τοῦ</a:t>
            </a:r>
            <a:r>
              <a:rPr lang="el-GR" sz="2800" dirty="0" smtClean="0">
                <a:effectLst/>
                <a:latin typeface="Palatino Linotype" pitchFamily="18" charset="0"/>
              </a:rPr>
              <a:t> Δράμαλη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pic>
        <p:nvPicPr>
          <p:cNvPr id="459780" name="Picture 4" descr="1912 - Κολοκοτρώνης, Κλέφτικο Γλέντι +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bright="-10000"/>
          </a:blip>
          <a:srcRect l="1968" t="2153" r="26083" b="2153"/>
          <a:stretch>
            <a:fillRect/>
          </a:stretch>
        </p:blipFill>
        <p:spPr>
          <a:xfrm>
            <a:off x="3500430" y="500042"/>
            <a:ext cx="4914900" cy="5975350"/>
          </a:xfrm>
          <a:noFill/>
          <a:ln/>
        </p:spPr>
      </p:pic>
      <p:sp>
        <p:nvSpPr>
          <p:cNvPr id="459781" name="Oval 5"/>
          <p:cNvSpPr>
            <a:spLocks noChangeArrowheads="1"/>
          </p:cNvSpPr>
          <p:nvPr/>
        </p:nvSpPr>
        <p:spPr bwMode="auto">
          <a:xfrm rot="8210857">
            <a:off x="5886443" y="2084367"/>
            <a:ext cx="2097087" cy="2160588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2F07-D9AB-44B8-AFB6-0C4BFBEE2463}" type="datetime9">
              <a:rPr lang="el-GR" smtClean="0"/>
              <a:pPr/>
              <a:t>3/2/2017 5:10:57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59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1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28BC34B1-4486-40D3-A92D-AF1E8DC15312}" type="slidenum">
              <a:rPr lang="el-GR" sz="1400" b="1"/>
              <a:pPr/>
              <a:t>102</a:t>
            </a:fld>
            <a:endParaRPr lang="el-GR" sz="1400" b="1"/>
          </a:p>
        </p:txBody>
      </p:sp>
      <p:sp>
        <p:nvSpPr>
          <p:cNvPr id="439298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4929190" y="142875"/>
            <a:ext cx="4214810" cy="1142985"/>
          </a:xfrm>
        </p:spPr>
        <p:txBody>
          <a:bodyPr/>
          <a:lstStyle/>
          <a:p>
            <a:r>
              <a:rPr lang="el-GR" sz="2800" i="1" dirty="0">
                <a:latin typeface="Palatino Linotype" pitchFamily="18" charset="0"/>
              </a:rPr>
              <a:t>1933 – </a:t>
            </a:r>
            <a:r>
              <a:rPr lang="el-GR" sz="2800" i="1" dirty="0" err="1" smtClean="0">
                <a:latin typeface="Palatino Linotype" pitchFamily="18" charset="0"/>
              </a:rPr>
              <a:t>Μουσεῖο</a:t>
            </a:r>
            <a:r>
              <a:rPr lang="el-GR" sz="2800" i="1" dirty="0" smtClean="0">
                <a:latin typeface="Palatino Linotype" pitchFamily="18" charset="0"/>
              </a:rPr>
              <a:t> </a:t>
            </a:r>
            <a:r>
              <a:rPr lang="en-US" sz="2800" i="1" dirty="0" err="1" smtClean="0">
                <a:latin typeface="Palatino Linotype" pitchFamily="18" charset="0"/>
              </a:rPr>
              <a:t>Teriade</a:t>
            </a:r>
            <a:r>
              <a:rPr lang="en-US" sz="2800" i="1" dirty="0" smtClean="0">
                <a:latin typeface="Palatino Linotype" pitchFamily="18" charset="0"/>
              </a:rPr>
              <a:t>,</a:t>
            </a:r>
            <a:r>
              <a:rPr lang="en-US" sz="2800" i="1" dirty="0">
                <a:latin typeface="Palatino Linotype" pitchFamily="18" charset="0"/>
              </a:rPr>
              <a:t> </a:t>
            </a:r>
            <a:r>
              <a:rPr lang="el-GR" sz="2800" i="1" dirty="0" err="1" smtClean="0">
                <a:latin typeface="Palatino Linotype" pitchFamily="18" charset="0"/>
              </a:rPr>
              <a:t>Βαρειὰ</a:t>
            </a:r>
            <a:r>
              <a:rPr lang="el-GR" sz="2800" i="1" dirty="0" smtClean="0">
                <a:latin typeface="Palatino Linotype" pitchFamily="18" charset="0"/>
              </a:rPr>
              <a:t> Μυτιλήνης</a:t>
            </a:r>
            <a:endParaRPr lang="en-US" sz="2800" i="1" dirty="0" smtClean="0">
              <a:latin typeface="Palatino Linotype" pitchFamily="18" charset="0"/>
            </a:endParaRPr>
          </a:p>
        </p:txBody>
      </p:sp>
      <p:sp>
        <p:nvSpPr>
          <p:cNvPr id="43929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5000628" cy="1884352"/>
          </a:xfrm>
          <a:noFill/>
          <a:ln/>
        </p:spPr>
        <p:txBody>
          <a:bodyPr/>
          <a:lstStyle/>
          <a:p>
            <a:pPr algn="l"/>
            <a:r>
              <a:rPr lang="el-GR" sz="2700" dirty="0" err="1" smtClean="0">
                <a:effectLst/>
                <a:latin typeface="Palatino Linotype" pitchFamily="18" charset="0"/>
              </a:rPr>
              <a:t>Τὸ</a:t>
            </a:r>
            <a:r>
              <a:rPr lang="el-GR" sz="2700" dirty="0" smtClean="0">
                <a:effectLst/>
                <a:latin typeface="Palatino Linotype" pitchFamily="18" charset="0"/>
              </a:rPr>
              <a:t> 1822. Ὁ </a:t>
            </a:r>
            <a:r>
              <a:rPr lang="el-GR" sz="2700" dirty="0" err="1" smtClean="0">
                <a:effectLst/>
                <a:latin typeface="Palatino Linotype" pitchFamily="18" charset="0"/>
              </a:rPr>
              <a:t>Στρατηγὸς</a:t>
            </a:r>
            <a:r>
              <a:rPr lang="el-GR" sz="2700" dirty="0" smtClean="0">
                <a:effectLst/>
                <a:latin typeface="Palatino Linotype" pitchFamily="18" charset="0"/>
              </a:rPr>
              <a:t> </a:t>
            </a:r>
            <a:r>
              <a:rPr lang="el-GR" sz="2700" dirty="0" err="1" smtClean="0">
                <a:effectLst/>
                <a:latin typeface="Palatino Linotype" pitchFamily="18" charset="0"/>
              </a:rPr>
              <a:t>τῆς</a:t>
            </a:r>
            <a:r>
              <a:rPr lang="el-GR" sz="2700" dirty="0" smtClean="0">
                <a:effectLst/>
                <a:latin typeface="Palatino Linotype" pitchFamily="18" charset="0"/>
              </a:rPr>
              <a:t> "</a:t>
            </a:r>
            <a:r>
              <a:rPr lang="el-GR" sz="2700" dirty="0" err="1" smtClean="0">
                <a:effectLst/>
                <a:latin typeface="Palatino Linotype" pitchFamily="18" charset="0"/>
              </a:rPr>
              <a:t>Πελλοπονήσου</a:t>
            </a:r>
            <a:r>
              <a:rPr lang="el-GR" sz="2700" dirty="0" smtClean="0">
                <a:effectLst/>
                <a:latin typeface="Palatino Linotype" pitchFamily="18" charset="0"/>
              </a:rPr>
              <a:t>" Θεόδωρος Κολοκοτρώνης </a:t>
            </a:r>
            <a:r>
              <a:rPr lang="el-GR" sz="2700" dirty="0" err="1" smtClean="0">
                <a:effectLst/>
                <a:latin typeface="Palatino Linotype" pitchFamily="18" charset="0"/>
              </a:rPr>
              <a:t>εἰς</a:t>
            </a:r>
            <a:r>
              <a:rPr lang="el-GR" sz="2700" dirty="0" smtClean="0">
                <a:effectLst/>
                <a:latin typeface="Palatino Linotype" pitchFamily="18" charset="0"/>
              </a:rPr>
              <a:t> </a:t>
            </a:r>
            <a:r>
              <a:rPr lang="el-GR" sz="2700" dirty="0" err="1" smtClean="0">
                <a:effectLst/>
                <a:latin typeface="Palatino Linotype" pitchFamily="18" charset="0"/>
              </a:rPr>
              <a:t>τὸν</a:t>
            </a:r>
            <a:r>
              <a:rPr lang="el-GR" sz="2700" dirty="0" smtClean="0">
                <a:effectLst/>
                <a:latin typeface="Palatino Linotype" pitchFamily="18" charset="0"/>
              </a:rPr>
              <a:t> </a:t>
            </a:r>
            <a:r>
              <a:rPr lang="el-GR" sz="2700" dirty="0" err="1" smtClean="0">
                <a:effectLst/>
                <a:latin typeface="Palatino Linotype" pitchFamily="18" charset="0"/>
              </a:rPr>
              <a:t>κάμπον</a:t>
            </a:r>
            <a:r>
              <a:rPr lang="el-GR" sz="2700" dirty="0" smtClean="0">
                <a:effectLst/>
                <a:latin typeface="Palatino Linotype" pitchFamily="18" charset="0"/>
              </a:rPr>
              <a:t> </a:t>
            </a:r>
            <a:r>
              <a:rPr lang="el-GR" sz="2700" dirty="0" err="1" smtClean="0">
                <a:effectLst/>
                <a:latin typeface="Palatino Linotype" pitchFamily="18" charset="0"/>
              </a:rPr>
              <a:t>τῆς</a:t>
            </a:r>
            <a:r>
              <a:rPr lang="el-GR" sz="2700" dirty="0" smtClean="0">
                <a:effectLst/>
                <a:latin typeface="Palatino Linotype" pitchFamily="18" charset="0"/>
              </a:rPr>
              <a:t> Λέρνης λίμνης</a:t>
            </a:r>
            <a:endParaRPr lang="el-GR" sz="2700" dirty="0">
              <a:effectLst/>
              <a:latin typeface="Palatino Linotype" pitchFamily="18" charset="0"/>
            </a:endParaRPr>
          </a:p>
        </p:txBody>
      </p:sp>
      <p:pic>
        <p:nvPicPr>
          <p:cNvPr id="439300" name="Picture 4" descr="img31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4463" y="2124095"/>
            <a:ext cx="8820150" cy="4162425"/>
          </a:xfrm>
          <a:noFill/>
          <a:ln/>
        </p:spPr>
      </p:pic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0BBC6-4845-46D4-8979-EA4DDF6A9B2A}" type="datetime9">
              <a:rPr lang="el-GR" smtClean="0"/>
              <a:pPr/>
              <a:t>3/2/2017 5:10:58 μμ</a:t>
            </a:fld>
            <a:endParaRPr lang="el-GR"/>
          </a:p>
        </p:txBody>
      </p:sp>
      <p:sp>
        <p:nvSpPr>
          <p:cNvPr id="11" name="Oval 5"/>
          <p:cNvSpPr>
            <a:spLocks noChangeArrowheads="1"/>
          </p:cNvSpPr>
          <p:nvPr/>
        </p:nvSpPr>
        <p:spPr bwMode="auto">
          <a:xfrm rot="8210857">
            <a:off x="4891361" y="2346411"/>
            <a:ext cx="2673350" cy="3168650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10F3DC5A-E3E5-4E43-BDD6-DB2F6980C1D6}" type="slidenum">
              <a:rPr lang="el-GR" sz="1400" b="1"/>
              <a:pPr/>
              <a:t>103</a:t>
            </a:fld>
            <a:endParaRPr lang="el-GR" sz="1400" b="1"/>
          </a:p>
        </p:txBody>
      </p:sp>
      <p:sp>
        <p:nvSpPr>
          <p:cNvPr id="41472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4500563" cy="625475"/>
          </a:xfrm>
          <a:noFill/>
          <a:ln/>
        </p:spPr>
        <p:txBody>
          <a:bodyPr/>
          <a:lstStyle/>
          <a:p>
            <a:r>
              <a:rPr lang="el-GR" sz="2800">
                <a:effectLst/>
                <a:latin typeface="Palatino Linotype" pitchFamily="18" charset="0"/>
              </a:rPr>
              <a:t>Ὁ χαιρετισμός τοῦ Μάη</a:t>
            </a:r>
          </a:p>
        </p:txBody>
      </p:sp>
      <p:pic>
        <p:nvPicPr>
          <p:cNvPr id="414724" name="Picture 4" descr="img33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2413" y="852488"/>
            <a:ext cx="8640762" cy="5500687"/>
          </a:xfrm>
          <a:noFill/>
          <a:ln/>
        </p:spPr>
      </p:pic>
      <p:sp>
        <p:nvSpPr>
          <p:cNvPr id="414725" name="Oval 5"/>
          <p:cNvSpPr>
            <a:spLocks noChangeArrowheads="1"/>
          </p:cNvSpPr>
          <p:nvPr/>
        </p:nvSpPr>
        <p:spPr bwMode="auto">
          <a:xfrm rot="5229521">
            <a:off x="2855912" y="998538"/>
            <a:ext cx="3313113" cy="7450138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9F70E-8E37-4244-9E26-346C1177D886}" type="datetime9">
              <a:rPr lang="el-GR" smtClean="0"/>
              <a:pPr/>
              <a:t>3/2/2017 5:10:58 μμ</a:t>
            </a:fld>
            <a:endParaRPr lang="el-GR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4572001" y="0"/>
            <a:ext cx="4572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61950" marR="0" lvl="0" indent="-3619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tabLst/>
              <a:defRPr/>
            </a:pPr>
            <a:r>
              <a:rPr kumimoji="0" lang="el-GR" sz="2600" b="0" i="1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Palatino Linotype" pitchFamily="18" charset="0"/>
                <a:ea typeface="+mn-ea"/>
                <a:cs typeface="+mn-cs"/>
              </a:rPr>
              <a:t>1910 – Λαογραφικὸ Κέντρο Κίτσου Μακρῆ, Βόλος.</a:t>
            </a:r>
            <a:endParaRPr kumimoji="0" lang="el-GR" sz="26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Palatino Linotyp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4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4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4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4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725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5BD6EA4B-5ED4-4B87-ADB6-75EA57253578}" type="slidenum">
              <a:rPr lang="el-GR" sz="1400" b="1"/>
              <a:pPr/>
              <a:t>104</a:t>
            </a:fld>
            <a:endParaRPr lang="el-GR" sz="1400" b="1"/>
          </a:p>
        </p:txBody>
      </p:sp>
      <p:sp>
        <p:nvSpPr>
          <p:cNvPr id="367618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4643439" y="0"/>
            <a:ext cx="4500562" cy="765175"/>
          </a:xfrm>
        </p:spPr>
        <p:txBody>
          <a:bodyPr/>
          <a:lstStyle/>
          <a:p>
            <a:pPr marL="361950" indent="-361950">
              <a:lnSpc>
                <a:spcPct val="90000"/>
              </a:lnSpc>
            </a:pPr>
            <a:r>
              <a:rPr lang="el-GR" sz="2800" i="1" dirty="0" smtClean="0">
                <a:latin typeface="Palatino Linotype" pitchFamily="18" charset="0"/>
              </a:rPr>
              <a:t>1930  –  </a:t>
            </a:r>
            <a:r>
              <a:rPr lang="el-GR" sz="2800" i="1" dirty="0" err="1">
                <a:latin typeface="Palatino Linotype" pitchFamily="18" charset="0"/>
              </a:rPr>
              <a:t>Ἰδιωτικὴ</a:t>
            </a:r>
            <a:r>
              <a:rPr lang="el-GR" sz="2800" i="1" dirty="0">
                <a:latin typeface="Palatino Linotype" pitchFamily="18" charset="0"/>
              </a:rPr>
              <a:t> </a:t>
            </a:r>
            <a:r>
              <a:rPr lang="el-GR" sz="2800" i="1" dirty="0" smtClean="0">
                <a:latin typeface="Palatino Linotype" pitchFamily="18" charset="0"/>
              </a:rPr>
              <a:t>Συλλογή,</a:t>
            </a:r>
            <a:r>
              <a:rPr lang="el-GR" sz="2800" i="1" dirty="0">
                <a:latin typeface="Palatino Linotype" pitchFamily="18" charset="0"/>
              </a:rPr>
              <a:t> </a:t>
            </a:r>
            <a:r>
              <a:rPr lang="el-GR" sz="2800" i="1" dirty="0" smtClean="0">
                <a:latin typeface="Palatino Linotype" pitchFamily="18" charset="0"/>
              </a:rPr>
              <a:t>Μυτιλήνη</a:t>
            </a: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title"/>
          </p:nvPr>
        </p:nvSpPr>
        <p:spPr>
          <a:xfrm>
            <a:off x="-32" y="857232"/>
            <a:ext cx="2643174" cy="3143272"/>
          </a:xfrm>
          <a:noFill/>
          <a:ln/>
        </p:spPr>
        <p:txBody>
          <a:bodyPr/>
          <a:lstStyle/>
          <a:p>
            <a:r>
              <a:rPr lang="el-GR" sz="2800" dirty="0" err="1" smtClean="0">
                <a:effectLst/>
                <a:latin typeface="Palatino Linotype" pitchFamily="18" charset="0"/>
              </a:rPr>
              <a:t>Πανήγυρις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τῆς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εἰσοδείας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τοῦ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Κονιὰκ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τοῦ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>
                <a:effectLst/>
                <a:latin typeface="Palatino Linotype" pitchFamily="18" charset="0"/>
              </a:rPr>
              <a:t>Ἀνδρέου</a:t>
            </a:r>
            <a:r>
              <a:rPr lang="el-GR" sz="2800" dirty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Καμπᾶ</a:t>
            </a:r>
            <a:r>
              <a:rPr lang="el-GR" sz="2800" dirty="0" smtClean="0">
                <a:effectLst/>
                <a:latin typeface="Palatino Linotype" pitchFamily="18" charset="0"/>
              </a:rPr>
              <a:t/>
            </a:r>
            <a:br>
              <a:rPr lang="el-GR" sz="2800" dirty="0" smtClean="0">
                <a:effectLst/>
                <a:latin typeface="Palatino Linotype" pitchFamily="18" charset="0"/>
              </a:rPr>
            </a:br>
            <a:r>
              <a:rPr lang="el-GR" sz="2800" dirty="0" err="1" smtClean="0">
                <a:effectLst/>
                <a:latin typeface="Palatino Linotype" pitchFamily="18" charset="0"/>
              </a:rPr>
              <a:t>ἐν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Πειραιεῖ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pic>
        <p:nvPicPr>
          <p:cNvPr id="367620" name="Picture 4" descr="img33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86050" y="874713"/>
            <a:ext cx="6264275" cy="5578475"/>
          </a:xfrm>
          <a:noFill/>
          <a:ln/>
        </p:spPr>
      </p:pic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D960-230C-4069-B086-3A556E4B3307}" type="datetime9">
              <a:rPr lang="el-GR" smtClean="0"/>
              <a:pPr/>
              <a:t>3/2/2017 5:10:58 μμ</a:t>
            </a:fld>
            <a:endParaRPr lang="el-GR"/>
          </a:p>
        </p:txBody>
      </p:sp>
      <p:sp>
        <p:nvSpPr>
          <p:cNvPr id="11" name="Oval 5"/>
          <p:cNvSpPr>
            <a:spLocks noChangeArrowheads="1"/>
          </p:cNvSpPr>
          <p:nvPr/>
        </p:nvSpPr>
        <p:spPr bwMode="auto">
          <a:xfrm rot="10222937">
            <a:off x="2660685" y="3514725"/>
            <a:ext cx="1366837" cy="2794000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3" name="Oval 6"/>
          <p:cNvSpPr>
            <a:spLocks noChangeArrowheads="1"/>
          </p:cNvSpPr>
          <p:nvPr/>
        </p:nvSpPr>
        <p:spPr bwMode="auto">
          <a:xfrm rot="10800000">
            <a:off x="6186556" y="4572008"/>
            <a:ext cx="2957444" cy="2071701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 dirty="0"/>
              <a:t>Διαφ. </a:t>
            </a:r>
            <a:fld id="{F4F548D7-DFAB-4883-9578-09F38D780C68}" type="slidenum">
              <a:rPr lang="el-GR" sz="1400" b="1"/>
              <a:pPr/>
              <a:t>105</a:t>
            </a:fld>
            <a:endParaRPr lang="el-GR" sz="1400" b="1" dirty="0"/>
          </a:p>
        </p:txBody>
      </p:sp>
      <p:sp>
        <p:nvSpPr>
          <p:cNvPr id="325634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4929190" y="115888"/>
            <a:ext cx="4214842" cy="549275"/>
          </a:xfrm>
        </p:spPr>
        <p:txBody>
          <a:bodyPr/>
          <a:lstStyle/>
          <a:p>
            <a:r>
              <a:rPr lang="el-GR" sz="2800" i="1" dirty="0">
                <a:latin typeface="Palatino Linotype" pitchFamily="18" charset="0"/>
              </a:rPr>
              <a:t>1933 – </a:t>
            </a:r>
            <a:r>
              <a:rPr lang="el-GR" sz="2800" i="1" dirty="0" err="1" smtClean="0">
                <a:latin typeface="Palatino Linotype" pitchFamily="18" charset="0"/>
              </a:rPr>
              <a:t>Μουσεῖο</a:t>
            </a:r>
            <a:r>
              <a:rPr lang="el-GR" sz="2800" i="1" dirty="0" smtClean="0">
                <a:latin typeface="Palatino Linotype" pitchFamily="18" charset="0"/>
              </a:rPr>
              <a:t> </a:t>
            </a:r>
            <a:r>
              <a:rPr lang="en-US" sz="2800" i="1" dirty="0" err="1" smtClean="0">
                <a:latin typeface="Palatino Linotype" pitchFamily="18" charset="0"/>
              </a:rPr>
              <a:t>Teriade</a:t>
            </a:r>
            <a:endParaRPr lang="el-GR" sz="2800" i="1" dirty="0">
              <a:latin typeface="Palatino Linotype" pitchFamily="18" charset="0"/>
            </a:endParaRPr>
          </a:p>
        </p:txBody>
      </p:sp>
      <p:sp>
        <p:nvSpPr>
          <p:cNvPr id="32563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4572000" cy="625475"/>
          </a:xfrm>
          <a:noFill/>
          <a:ln/>
        </p:spPr>
        <p:txBody>
          <a:bodyPr/>
          <a:lstStyle/>
          <a:p>
            <a:r>
              <a:rPr lang="el-GR" sz="2800" dirty="0" smtClean="0">
                <a:effectLst/>
                <a:latin typeface="Palatino Linotype" pitchFamily="18" charset="0"/>
              </a:rPr>
              <a:t>Ὁ Χορός...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εἰς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τὰ</a:t>
            </a:r>
            <a:r>
              <a:rPr lang="el-GR" sz="2800" dirty="0" smtClean="0">
                <a:effectLst/>
                <a:latin typeface="Palatino Linotype" pitchFamily="18" charset="0"/>
              </a:rPr>
              <a:t> Μέγαρα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pic>
        <p:nvPicPr>
          <p:cNvPr id="325636" name="Picture 4" descr="img31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696913"/>
            <a:ext cx="8569325" cy="5526087"/>
          </a:xfrm>
          <a:noFill/>
          <a:ln/>
        </p:spPr>
      </p:pic>
      <p:sp>
        <p:nvSpPr>
          <p:cNvPr id="10" name="9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1" name="10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F78CF-42EB-4913-BADF-D1EFCC22803E}" type="datetime9">
              <a:rPr lang="el-GR" smtClean="0"/>
              <a:pPr/>
              <a:t>3/2/2017 5:10:59 μμ</a:t>
            </a:fld>
            <a:endParaRPr lang="el-GR"/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 rot="10800000">
            <a:off x="1617663" y="2563813"/>
            <a:ext cx="7491412" cy="3817937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9538EF13-DF05-421B-AFAC-0A5511FA221B}" type="slidenum">
              <a:rPr lang="el-GR" sz="1400" b="1"/>
              <a:pPr/>
              <a:t>106</a:t>
            </a:fld>
            <a:endParaRPr lang="el-GR" sz="1400" b="1"/>
          </a:p>
        </p:txBody>
      </p:sp>
      <p:sp>
        <p:nvSpPr>
          <p:cNvPr id="481282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5072066" y="71438"/>
            <a:ext cx="4214842" cy="928670"/>
          </a:xfrm>
        </p:spPr>
        <p:txBody>
          <a:bodyPr/>
          <a:lstStyle/>
          <a:p>
            <a:r>
              <a:rPr lang="el-GR" sz="2800" i="1" dirty="0">
                <a:latin typeface="Palatino Linotype" pitchFamily="18" charset="0"/>
              </a:rPr>
              <a:t>1930 </a:t>
            </a:r>
            <a:r>
              <a:rPr lang="el-GR" sz="2800" i="1" dirty="0" smtClean="0">
                <a:latin typeface="Palatino Linotype" pitchFamily="18" charset="0"/>
              </a:rPr>
              <a:t>- </a:t>
            </a:r>
            <a:r>
              <a:rPr lang="el-GR" sz="2800" i="1" dirty="0" err="1" smtClean="0">
                <a:latin typeface="Palatino Linotype" pitchFamily="18" charset="0"/>
              </a:rPr>
              <a:t>Μουσεῖο</a:t>
            </a:r>
            <a:r>
              <a:rPr lang="el-GR" sz="2800" i="1" dirty="0" smtClean="0">
                <a:latin typeface="Palatino Linotype" pitchFamily="18" charset="0"/>
              </a:rPr>
              <a:t> </a:t>
            </a:r>
            <a:r>
              <a:rPr lang="en-US" sz="2800" i="1" dirty="0" err="1" smtClean="0">
                <a:latin typeface="Palatino Linotype" pitchFamily="18" charset="0"/>
              </a:rPr>
              <a:t>Teriade</a:t>
            </a:r>
            <a:r>
              <a:rPr lang="en-US" sz="2800" i="1" dirty="0" smtClean="0">
                <a:latin typeface="Palatino Linotype" pitchFamily="18" charset="0"/>
              </a:rPr>
              <a:t>, </a:t>
            </a:r>
            <a:r>
              <a:rPr lang="el-GR" sz="2800" i="1" dirty="0" err="1" smtClean="0">
                <a:latin typeface="Palatino Linotype" pitchFamily="18" charset="0"/>
              </a:rPr>
              <a:t>Βαρειὰ</a:t>
            </a:r>
            <a:r>
              <a:rPr lang="el-GR" sz="2800" i="1" dirty="0" smtClean="0">
                <a:latin typeface="Palatino Linotype" pitchFamily="18" charset="0"/>
              </a:rPr>
              <a:t> Μυτιλήνης</a:t>
            </a:r>
            <a:endParaRPr lang="el-GR" sz="2800" i="1" dirty="0">
              <a:latin typeface="Palatino Linotype" pitchFamily="18" charset="0"/>
            </a:endParaRPr>
          </a:p>
        </p:txBody>
      </p:sp>
      <p:sp>
        <p:nvSpPr>
          <p:cNvPr id="48128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2225"/>
            <a:ext cx="5000628" cy="1120759"/>
          </a:xfrm>
          <a:noFill/>
          <a:ln/>
        </p:spPr>
        <p:txBody>
          <a:bodyPr/>
          <a:lstStyle/>
          <a:p>
            <a:pPr algn="l"/>
            <a:r>
              <a:rPr lang="el-GR" sz="2800" dirty="0" smtClean="0">
                <a:effectLst/>
                <a:latin typeface="Palatino Linotype" pitchFamily="18" charset="0"/>
              </a:rPr>
              <a:t>"</a:t>
            </a:r>
            <a:r>
              <a:rPr lang="el-GR" sz="2800" dirty="0" err="1" smtClean="0">
                <a:effectLst/>
                <a:latin typeface="Palatino Linotype" pitchFamily="18" charset="0"/>
              </a:rPr>
              <a:t>Ἁγιασιώτισες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Χορεύοντες</a:t>
            </a:r>
            <a:r>
              <a:rPr lang="el-GR" sz="2800" dirty="0" smtClean="0">
                <a:effectLst/>
                <a:latin typeface="Palatino Linotype" pitchFamily="18" charset="0"/>
              </a:rPr>
              <a:t>"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εἰς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τὴν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Καρύνην</a:t>
            </a:r>
            <a:r>
              <a:rPr lang="el-GR" sz="2800" dirty="0" smtClean="0">
                <a:effectLst/>
                <a:latin typeface="Palatino Linotype" pitchFamily="18" charset="0"/>
              </a:rPr>
              <a:t>.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pic>
        <p:nvPicPr>
          <p:cNvPr id="481284" name="Picture 4" descr="img31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1438" y="1543063"/>
            <a:ext cx="8964612" cy="3743325"/>
          </a:xfrm>
          <a:noFill/>
          <a:ln/>
        </p:spPr>
      </p:pic>
      <p:sp>
        <p:nvSpPr>
          <p:cNvPr id="10" name="9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1" name="10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164BF-20DC-4A2E-9EFE-5F58B5F32F46}" type="datetime9">
              <a:rPr lang="el-GR" smtClean="0"/>
              <a:pPr/>
              <a:t>3/2/2017 5:10:59 μμ</a:t>
            </a:fld>
            <a:endParaRPr lang="el-GR"/>
          </a:p>
        </p:txBody>
      </p:sp>
      <p:sp>
        <p:nvSpPr>
          <p:cNvPr id="15" name="14 - Ορθογώνιο"/>
          <p:cNvSpPr/>
          <p:nvPr/>
        </p:nvSpPr>
        <p:spPr>
          <a:xfrm>
            <a:off x="1785918" y="2071678"/>
            <a:ext cx="7143800" cy="3071834"/>
          </a:xfrm>
          <a:prstGeom prst="rect">
            <a:avLst/>
          </a:prstGeom>
          <a:noFill/>
          <a:ln w="63500" cmpd="thickThin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2C8DF430-E018-47BD-9453-6688261BB47B}" type="slidenum">
              <a:rPr lang="el-GR" sz="1400" b="1"/>
              <a:pPr/>
              <a:t>107</a:t>
            </a:fld>
            <a:endParaRPr lang="el-GR" sz="1400" b="1"/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title"/>
          </p:nvPr>
        </p:nvSpPr>
        <p:spPr>
          <a:xfrm>
            <a:off x="1" y="-24"/>
            <a:ext cx="2714611" cy="1027096"/>
          </a:xfrm>
          <a:noFill/>
          <a:ln/>
        </p:spPr>
        <p:txBody>
          <a:bodyPr/>
          <a:lstStyle/>
          <a:p>
            <a:r>
              <a:rPr lang="el-GR" sz="2800" dirty="0" err="1" smtClean="0">
                <a:effectLst/>
                <a:latin typeface="Palatino Linotype" pitchFamily="18" charset="0"/>
              </a:rPr>
              <a:t>Οἱ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Ἀλβανοὶ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>
                <a:effectLst/>
                <a:latin typeface="Palatino Linotype" pitchFamily="18" charset="0"/>
              </a:rPr>
              <a:t>Χορεύοντες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pic>
        <p:nvPicPr>
          <p:cNvPr id="381956" name="Picture 4" descr="img32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7950" y="1020784"/>
            <a:ext cx="8928100" cy="5480050"/>
          </a:xfrm>
          <a:noFill/>
          <a:ln/>
        </p:spPr>
      </p:pic>
      <p:sp>
        <p:nvSpPr>
          <p:cNvPr id="381960" name="Rectangle 8"/>
          <p:cNvSpPr>
            <a:spLocks noChangeArrowheads="1"/>
          </p:cNvSpPr>
          <p:nvPr/>
        </p:nvSpPr>
        <p:spPr bwMode="auto">
          <a:xfrm>
            <a:off x="4714876" y="44450"/>
            <a:ext cx="4357718" cy="955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l-GR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1932 </a:t>
            </a:r>
            <a:r>
              <a:rPr lang="el-GR" sz="28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– </a:t>
            </a:r>
            <a:r>
              <a:rPr lang="el-GR" sz="28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Μουσεῖο</a:t>
            </a:r>
            <a:r>
              <a:rPr lang="el-GR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</a:t>
            </a:r>
            <a:r>
              <a:rPr lang="en-US" sz="28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Teriade</a:t>
            </a:r>
            <a:r>
              <a:rPr lang="en-US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, </a:t>
            </a:r>
            <a:r>
              <a:rPr lang="el-GR" sz="28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Βαρειὰ</a:t>
            </a:r>
            <a:r>
              <a:rPr lang="el-GR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Μυτιλήνης</a:t>
            </a:r>
          </a:p>
        </p:txBody>
      </p:sp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4D265-DAA9-42DE-88EE-823CD9B35F78}" type="datetime9">
              <a:rPr lang="el-GR" smtClean="0"/>
              <a:pPr/>
              <a:t>3/2/2017 5:10:59 μμ</a:t>
            </a:fld>
            <a:endParaRPr lang="el-GR"/>
          </a:p>
        </p:txBody>
      </p:sp>
      <p:sp>
        <p:nvSpPr>
          <p:cNvPr id="11" name="Oval 5"/>
          <p:cNvSpPr>
            <a:spLocks noChangeArrowheads="1"/>
          </p:cNvSpPr>
          <p:nvPr/>
        </p:nvSpPr>
        <p:spPr bwMode="auto">
          <a:xfrm rot="10800000">
            <a:off x="2571736" y="1214421"/>
            <a:ext cx="2931149" cy="5214974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CD9765D5-773A-4755-9433-AA140D1EE2CD}" type="slidenum">
              <a:rPr lang="el-GR" sz="1400" b="1"/>
              <a:pPr/>
              <a:t>108</a:t>
            </a:fld>
            <a:endParaRPr lang="el-GR" sz="1400" b="1"/>
          </a:p>
        </p:txBody>
      </p:sp>
      <p:pic>
        <p:nvPicPr>
          <p:cNvPr id="501762" name="Picture 2" descr="img31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727219"/>
            <a:ext cx="9144000" cy="4344987"/>
          </a:xfrm>
          <a:noFill/>
          <a:ln/>
        </p:spPr>
      </p:pic>
      <p:sp>
        <p:nvSpPr>
          <p:cNvPr id="501767" name="Rectangle 7"/>
          <p:cNvSpPr>
            <a:spLocks noChangeArrowheads="1"/>
          </p:cNvSpPr>
          <p:nvPr/>
        </p:nvSpPr>
        <p:spPr bwMode="auto">
          <a:xfrm>
            <a:off x="4857752" y="71438"/>
            <a:ext cx="42497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l-GR" sz="28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1933 – </a:t>
            </a:r>
            <a:r>
              <a:rPr lang="el-GR" sz="28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Μουσεῖο</a:t>
            </a:r>
            <a:r>
              <a:rPr lang="el-GR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</a:t>
            </a:r>
            <a:r>
              <a:rPr lang="en-US" sz="28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Teriade</a:t>
            </a:r>
            <a:r>
              <a:rPr lang="en-US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, </a:t>
            </a:r>
            <a:r>
              <a:rPr lang="el-GR" sz="28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Βαρειὰ</a:t>
            </a:r>
            <a:r>
              <a:rPr lang="el-GR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Μυτιλήνης</a:t>
            </a:r>
            <a:endParaRPr lang="el-GR" sz="2800" i="1" dirty="0"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</p:txBody>
      </p:sp>
      <p:sp>
        <p:nvSpPr>
          <p:cNvPr id="501768" name="Rectangle 8"/>
          <p:cNvSpPr>
            <a:spLocks noChangeArrowheads="1"/>
          </p:cNvSpPr>
          <p:nvPr/>
        </p:nvSpPr>
        <p:spPr bwMode="auto">
          <a:xfrm>
            <a:off x="0" y="44450"/>
            <a:ext cx="4967288" cy="15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Μέγα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Τουρκικὸν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ἐξωχικὸν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Καφενεῖον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τοῦ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Ἀϊδινίου</a:t>
            </a:r>
            <a:r>
              <a:rPr lang="el-GR" sz="2700" b="1" dirty="0">
                <a:solidFill>
                  <a:schemeClr val="tx2"/>
                </a:solidFill>
                <a:latin typeface="Palatino Linotype" pitchFamily="18" charset="0"/>
              </a:rPr>
              <a:t>.</a:t>
            </a:r>
            <a:endParaRPr lang="el-GR" sz="2700" b="1" dirty="0" smtClean="0">
              <a:solidFill>
                <a:schemeClr val="tx2"/>
              </a:solidFill>
              <a:latin typeface="Palatino Linotype" pitchFamily="18" charset="0"/>
            </a:endParaRPr>
          </a:p>
          <a:p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Ἡ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Διασκέδασις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…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ἐν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ἡμέρᾳ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τοῦ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βαϊράσμιου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.</a:t>
            </a:r>
            <a:endParaRPr lang="el-GR" sz="2700" b="1" dirty="0">
              <a:solidFill>
                <a:schemeClr val="tx2"/>
              </a:solidFill>
              <a:latin typeface="Palatino Linotype" pitchFamily="18" charset="0"/>
            </a:endParaRPr>
          </a:p>
        </p:txBody>
      </p:sp>
      <p:sp>
        <p:nvSpPr>
          <p:cNvPr id="12" name="11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3" name="1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72204-5C27-427E-8B40-DC4D27FB3829}" type="datetime9">
              <a:rPr lang="el-GR" smtClean="0"/>
              <a:pPr/>
              <a:t>3/2/2017 5:10:59 μμ</a:t>
            </a:fld>
            <a:endParaRPr lang="el-GR"/>
          </a:p>
        </p:txBody>
      </p:sp>
      <p:sp>
        <p:nvSpPr>
          <p:cNvPr id="19" name="Oval 9"/>
          <p:cNvSpPr>
            <a:spLocks noChangeArrowheads="1"/>
          </p:cNvSpPr>
          <p:nvPr/>
        </p:nvSpPr>
        <p:spPr bwMode="auto">
          <a:xfrm rot="10800000">
            <a:off x="5364163" y="3286125"/>
            <a:ext cx="2016125" cy="2447925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pic>
        <p:nvPicPr>
          <p:cNvPr id="20" name="Picture 10" descr="img313α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62263" y="1052513"/>
            <a:ext cx="5162550" cy="5256212"/>
          </a:xfrm>
          <a:prstGeom prst="rect">
            <a:avLst/>
          </a:prstGeom>
          <a:noFill/>
          <a:ln w="76200" cmpd="tri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96D94408-82DC-4AA0-A2F8-9F8B4D4B6211}" type="slidenum">
              <a:rPr lang="el-GR" sz="1400" b="1"/>
              <a:pPr/>
              <a:t>109</a:t>
            </a:fld>
            <a:endParaRPr lang="el-GR" sz="1400" b="1"/>
          </a:p>
        </p:txBody>
      </p:sp>
      <p:sp>
        <p:nvSpPr>
          <p:cNvPr id="3061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44450"/>
            <a:ext cx="9144000" cy="1871663"/>
          </a:xfrm>
        </p:spPr>
        <p:txBody>
          <a:bodyPr/>
          <a:lstStyle/>
          <a:p>
            <a:r>
              <a:rPr lang="el-GR" sz="6000">
                <a:latin typeface="Palatino Linotype" pitchFamily="18" charset="0"/>
              </a:rPr>
              <a:t>Ἑνότητα Τέταρτη</a:t>
            </a:r>
          </a:p>
        </p:txBody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425" y="2924175"/>
            <a:ext cx="8937625" cy="2405063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l-GR" sz="7200" b="1">
                <a:solidFill>
                  <a:srgbClr val="FF0000"/>
                </a:solidFill>
                <a:latin typeface="Palatino Linotype" pitchFamily="18" charset="0"/>
              </a:rPr>
              <a:t>Ἀντιπολεμικὰ Μηνύματα</a:t>
            </a:r>
          </a:p>
        </p:txBody>
      </p:sp>
      <p:sp>
        <p:nvSpPr>
          <p:cNvPr id="7" name="6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8" name="7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3577B-F82D-45E3-81C2-22803A845500}" type="datetime9">
              <a:rPr lang="el-GR" smtClean="0"/>
              <a:pPr/>
              <a:t>3/2/2017 5:11:00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5B8C37C1-5813-4D00-8A55-B411349D032C}" type="slidenum">
              <a:rPr lang="el-GR" sz="1400" b="1"/>
              <a:pPr/>
              <a:t>110</a:t>
            </a:fld>
            <a:endParaRPr lang="el-GR" sz="1400" b="1"/>
          </a:p>
        </p:txBody>
      </p:sp>
      <p:sp>
        <p:nvSpPr>
          <p:cNvPr id="322562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42875"/>
            <a:ext cx="4572000" cy="549275"/>
          </a:xfrm>
        </p:spPr>
        <p:txBody>
          <a:bodyPr/>
          <a:lstStyle/>
          <a:p>
            <a:r>
              <a:rPr lang="el-GR" sz="2800" i="1" dirty="0">
                <a:latin typeface="Palatino Linotype" pitchFamily="18" charset="0"/>
              </a:rPr>
              <a:t>19</a:t>
            </a:r>
            <a:r>
              <a:rPr lang="en-US" sz="2800" i="1" dirty="0">
                <a:latin typeface="Palatino Linotype" pitchFamily="18" charset="0"/>
              </a:rPr>
              <a:t>??</a:t>
            </a:r>
            <a:r>
              <a:rPr lang="el-GR" sz="2800" i="1" dirty="0">
                <a:latin typeface="Palatino Linotype" pitchFamily="18" charset="0"/>
              </a:rPr>
              <a:t> – </a:t>
            </a:r>
            <a:r>
              <a:rPr lang="el-GR" sz="2800" i="1" dirty="0" err="1">
                <a:latin typeface="Palatino Linotype" pitchFamily="18" charset="0"/>
              </a:rPr>
              <a:t>Ἰδιωτικὴ</a:t>
            </a:r>
            <a:r>
              <a:rPr lang="el-GR" sz="2800" i="1" dirty="0">
                <a:latin typeface="Palatino Linotype" pitchFamily="18" charset="0"/>
              </a:rPr>
              <a:t> Συλλογή</a:t>
            </a:r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4500563" cy="884220"/>
          </a:xfrm>
          <a:noFill/>
          <a:ln/>
        </p:spPr>
        <p:txBody>
          <a:bodyPr/>
          <a:lstStyle/>
          <a:p>
            <a:r>
              <a:rPr lang="el-GR" sz="2800" dirty="0" err="1" smtClean="0">
                <a:effectLst/>
                <a:latin typeface="Palatino Linotype" pitchFamily="18" charset="0"/>
              </a:rPr>
              <a:t>Μουσουνίτσα</a:t>
            </a:r>
            <a:r>
              <a:rPr lang="en-US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παρὰ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τὴν</a:t>
            </a:r>
            <a:r>
              <a:rPr lang="el-GR" sz="2800" dirty="0" smtClean="0">
                <a:effectLst/>
                <a:latin typeface="Palatino Linotype" pitchFamily="18" charset="0"/>
              </a:rPr>
              <a:t> γέφυρα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τῆς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Ἀλαμάνας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pic>
        <p:nvPicPr>
          <p:cNvPr id="322564" name="Picture 4" descr="19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79388" y="1206500"/>
            <a:ext cx="8785225" cy="4814888"/>
          </a:xfrm>
          <a:noFill/>
          <a:ln/>
        </p:spPr>
      </p:pic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F61E-F9AF-4E89-9D52-D2E209614AB9}" type="datetime9">
              <a:rPr lang="el-GR" smtClean="0"/>
              <a:pPr/>
              <a:t>3/2/2017 5:11:00 μμ</a:t>
            </a:fld>
            <a:endParaRPr lang="el-GR"/>
          </a:p>
        </p:txBody>
      </p:sp>
      <p:sp>
        <p:nvSpPr>
          <p:cNvPr id="12" name="Oval 5"/>
          <p:cNvSpPr>
            <a:spLocks noChangeArrowheads="1"/>
          </p:cNvSpPr>
          <p:nvPr/>
        </p:nvSpPr>
        <p:spPr bwMode="auto">
          <a:xfrm rot="5931537">
            <a:off x="6011069" y="2616994"/>
            <a:ext cx="2806700" cy="1014412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785500B2-2DF8-461A-80D3-3E55AF107BF5}" type="slidenum">
              <a:rPr lang="el-GR" sz="1400" b="1"/>
              <a:pPr/>
              <a:t>111</a:t>
            </a:fld>
            <a:endParaRPr lang="el-GR" sz="1400" b="1"/>
          </a:p>
        </p:txBody>
      </p:sp>
      <p:sp>
        <p:nvSpPr>
          <p:cNvPr id="459778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2714612" y="144463"/>
            <a:ext cx="6357951" cy="4762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l-GR" sz="2400" i="1" dirty="0">
                <a:latin typeface="Palatino Linotype" pitchFamily="18" charset="0"/>
              </a:rPr>
              <a:t>1912 – </a:t>
            </a:r>
            <a:r>
              <a:rPr lang="el-GR" sz="2400" i="1" dirty="0" err="1" smtClean="0">
                <a:latin typeface="Palatino Linotype" pitchFamily="18" charset="0"/>
              </a:rPr>
              <a:t>Μουσεῖο</a:t>
            </a:r>
            <a:r>
              <a:rPr lang="el-GR" sz="2400" i="1" dirty="0" smtClean="0">
                <a:latin typeface="Palatino Linotype" pitchFamily="18" charset="0"/>
              </a:rPr>
              <a:t> </a:t>
            </a:r>
            <a:r>
              <a:rPr lang="el-GR" sz="2400" i="1" dirty="0" err="1" smtClean="0">
                <a:latin typeface="Palatino Linotype" pitchFamily="18" charset="0"/>
              </a:rPr>
              <a:t>Κοντοῦ</a:t>
            </a:r>
            <a:r>
              <a:rPr lang="en-US" sz="2400" i="1" dirty="0" smtClean="0">
                <a:latin typeface="Palatino Linotype" pitchFamily="18" charset="0"/>
              </a:rPr>
              <a:t>, </a:t>
            </a:r>
            <a:r>
              <a:rPr lang="el-GR" sz="2400" i="1" dirty="0" err="1" smtClean="0">
                <a:latin typeface="Palatino Linotype" pitchFamily="18" charset="0"/>
              </a:rPr>
              <a:t>Ἀνακασιὰ</a:t>
            </a:r>
            <a:r>
              <a:rPr lang="el-GR" sz="2400" i="1" dirty="0" smtClean="0">
                <a:latin typeface="Palatino Linotype" pitchFamily="18" charset="0"/>
              </a:rPr>
              <a:t> Βόλου</a:t>
            </a:r>
            <a:endParaRPr lang="el-GR" sz="1300" i="1" dirty="0">
              <a:latin typeface="Palatino Linotype" pitchFamily="18" charset="0"/>
            </a:endParaRPr>
          </a:p>
        </p:txBody>
      </p:sp>
      <p:sp>
        <p:nvSpPr>
          <p:cNvPr id="45977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687392"/>
            <a:ext cx="3214678" cy="3527426"/>
          </a:xfrm>
          <a:noFill/>
          <a:ln/>
        </p:spPr>
        <p:txBody>
          <a:bodyPr/>
          <a:lstStyle/>
          <a:p>
            <a:r>
              <a:rPr lang="el-GR" sz="2800" dirty="0">
                <a:effectLst/>
                <a:latin typeface="Palatino Linotype" pitchFamily="18" charset="0"/>
              </a:rPr>
              <a:t>Ὁ </a:t>
            </a:r>
            <a:r>
              <a:rPr lang="el-GR" sz="2800" dirty="0" smtClean="0">
                <a:effectLst/>
                <a:latin typeface="Palatino Linotype" pitchFamily="18" charset="0"/>
              </a:rPr>
              <a:t>Θεόδωρος Κολοκοτρώνης συναθροίζει</a:t>
            </a:r>
            <a:br>
              <a:rPr lang="el-GR" sz="2800" dirty="0" smtClean="0">
                <a:effectLst/>
                <a:latin typeface="Palatino Linotype" pitchFamily="18" charset="0"/>
              </a:rPr>
            </a:br>
            <a:r>
              <a:rPr lang="el-GR" sz="2800" dirty="0" err="1" smtClean="0">
                <a:effectLst/>
                <a:latin typeface="Palatino Linotype" pitchFamily="18" charset="0"/>
              </a:rPr>
              <a:t>εἰς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τὴν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λίμνην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Λέρνην</a:t>
            </a:r>
            <a:r>
              <a:rPr lang="el-GR" sz="2800" dirty="0" smtClean="0">
                <a:effectLst/>
                <a:latin typeface="Palatino Linotype" pitchFamily="18" charset="0"/>
              </a:rPr>
              <a:t/>
            </a:r>
            <a:br>
              <a:rPr lang="el-GR" sz="2800" dirty="0" smtClean="0">
                <a:effectLst/>
                <a:latin typeface="Palatino Linotype" pitchFamily="18" charset="0"/>
              </a:rPr>
            </a:br>
            <a:r>
              <a:rPr lang="el-GR" sz="2800" dirty="0" err="1" smtClean="0">
                <a:effectLst/>
                <a:latin typeface="Palatino Linotype" pitchFamily="18" charset="0"/>
              </a:rPr>
              <a:t>τοὺς</a:t>
            </a:r>
            <a:r>
              <a:rPr lang="el-GR" sz="2800" dirty="0" smtClean="0">
                <a:effectLst/>
                <a:latin typeface="Palatino Linotype" pitchFamily="18" charset="0"/>
              </a:rPr>
              <a:t> </a:t>
            </a:r>
            <a:r>
              <a:rPr lang="el-GR" sz="2800" dirty="0" err="1" smtClean="0">
                <a:effectLst/>
                <a:latin typeface="Palatino Linotype" pitchFamily="18" charset="0"/>
              </a:rPr>
              <a:t>νικητὲς</a:t>
            </a:r>
            <a:r>
              <a:rPr lang="el-GR" sz="2800" dirty="0" smtClean="0">
                <a:effectLst/>
                <a:latin typeface="Palatino Linotype" pitchFamily="18" charset="0"/>
              </a:rPr>
              <a:t/>
            </a:r>
            <a:br>
              <a:rPr lang="el-GR" sz="2800" dirty="0" smtClean="0">
                <a:effectLst/>
                <a:latin typeface="Palatino Linotype" pitchFamily="18" charset="0"/>
              </a:rPr>
            </a:br>
            <a:r>
              <a:rPr lang="el-GR" sz="2800" dirty="0" err="1" smtClean="0">
                <a:effectLst/>
                <a:latin typeface="Palatino Linotype" pitchFamily="18" charset="0"/>
              </a:rPr>
              <a:t>τοῦ</a:t>
            </a:r>
            <a:r>
              <a:rPr lang="el-GR" sz="2800" dirty="0" smtClean="0">
                <a:effectLst/>
                <a:latin typeface="Palatino Linotype" pitchFamily="18" charset="0"/>
              </a:rPr>
              <a:t> Δράμαλη</a:t>
            </a:r>
            <a:endParaRPr lang="el-GR" sz="2800" dirty="0">
              <a:effectLst/>
              <a:latin typeface="Palatino Linotype" pitchFamily="18" charset="0"/>
            </a:endParaRPr>
          </a:p>
        </p:txBody>
      </p:sp>
      <p:pic>
        <p:nvPicPr>
          <p:cNvPr id="459780" name="Picture 4" descr="1912 - Κολοκοτρώνης, Κλέφτικο Γλέντι +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bright="-10000"/>
          </a:blip>
          <a:srcRect l="1968" t="2153" r="26083" b="2153"/>
          <a:stretch>
            <a:fillRect/>
          </a:stretch>
        </p:blipFill>
        <p:spPr>
          <a:xfrm>
            <a:off x="3500430" y="500042"/>
            <a:ext cx="4914900" cy="5975350"/>
          </a:xfrm>
          <a:noFill/>
          <a:ln/>
        </p:spPr>
      </p:pic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12F07-D9AB-44B8-AFB6-0C4BFBEE2463}" type="datetime9">
              <a:rPr lang="el-GR" smtClean="0"/>
              <a:pPr/>
              <a:t>3/2/2017 5:11:00 μμ</a:t>
            </a:fld>
            <a:endParaRPr lang="el-GR"/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 rot="10800000">
            <a:off x="7564466" y="2500306"/>
            <a:ext cx="1079500" cy="1665288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28BC34B1-4486-40D3-A92D-AF1E8DC15312}" type="slidenum">
              <a:rPr lang="el-GR" sz="1400" b="1"/>
              <a:pPr/>
              <a:t>112</a:t>
            </a:fld>
            <a:endParaRPr lang="el-GR" sz="1400" b="1"/>
          </a:p>
        </p:txBody>
      </p:sp>
      <p:sp>
        <p:nvSpPr>
          <p:cNvPr id="439298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4929190" y="142875"/>
            <a:ext cx="4214810" cy="1142985"/>
          </a:xfrm>
        </p:spPr>
        <p:txBody>
          <a:bodyPr/>
          <a:lstStyle/>
          <a:p>
            <a:r>
              <a:rPr lang="el-GR" sz="2800" i="1" dirty="0">
                <a:latin typeface="Palatino Linotype" pitchFamily="18" charset="0"/>
              </a:rPr>
              <a:t>1933 – </a:t>
            </a:r>
            <a:r>
              <a:rPr lang="el-GR" sz="2800" i="1" dirty="0" err="1" smtClean="0">
                <a:latin typeface="Palatino Linotype" pitchFamily="18" charset="0"/>
              </a:rPr>
              <a:t>Μουσεῖο</a:t>
            </a:r>
            <a:r>
              <a:rPr lang="el-GR" sz="2800" i="1" dirty="0" smtClean="0">
                <a:latin typeface="Palatino Linotype" pitchFamily="18" charset="0"/>
              </a:rPr>
              <a:t> </a:t>
            </a:r>
            <a:r>
              <a:rPr lang="en-US" sz="2800" i="1" dirty="0" err="1" smtClean="0">
                <a:latin typeface="Palatino Linotype" pitchFamily="18" charset="0"/>
              </a:rPr>
              <a:t>Teriade</a:t>
            </a:r>
            <a:r>
              <a:rPr lang="en-US" sz="2800" i="1" dirty="0" smtClean="0">
                <a:latin typeface="Palatino Linotype" pitchFamily="18" charset="0"/>
              </a:rPr>
              <a:t>,</a:t>
            </a:r>
            <a:r>
              <a:rPr lang="en-US" sz="2800" i="1" dirty="0">
                <a:latin typeface="Palatino Linotype" pitchFamily="18" charset="0"/>
              </a:rPr>
              <a:t> </a:t>
            </a:r>
            <a:r>
              <a:rPr lang="el-GR" sz="2800" i="1" dirty="0" err="1" smtClean="0">
                <a:latin typeface="Palatino Linotype" pitchFamily="18" charset="0"/>
              </a:rPr>
              <a:t>Βαρειὰ</a:t>
            </a:r>
            <a:r>
              <a:rPr lang="el-GR" sz="2800" i="1" dirty="0" smtClean="0">
                <a:latin typeface="Palatino Linotype" pitchFamily="18" charset="0"/>
              </a:rPr>
              <a:t> Μυτιλήνης</a:t>
            </a:r>
            <a:endParaRPr lang="en-US" sz="2800" i="1" dirty="0" smtClean="0">
              <a:latin typeface="Palatino Linotype" pitchFamily="18" charset="0"/>
            </a:endParaRPr>
          </a:p>
        </p:txBody>
      </p:sp>
      <p:sp>
        <p:nvSpPr>
          <p:cNvPr id="43929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5000628" cy="1884352"/>
          </a:xfrm>
          <a:noFill/>
          <a:ln/>
        </p:spPr>
        <p:txBody>
          <a:bodyPr/>
          <a:lstStyle/>
          <a:p>
            <a:pPr algn="l"/>
            <a:r>
              <a:rPr lang="el-GR" sz="2700" dirty="0" err="1" smtClean="0">
                <a:effectLst/>
                <a:latin typeface="Palatino Linotype" pitchFamily="18" charset="0"/>
              </a:rPr>
              <a:t>Τὸ</a:t>
            </a:r>
            <a:r>
              <a:rPr lang="el-GR" sz="2700" dirty="0" smtClean="0">
                <a:effectLst/>
                <a:latin typeface="Palatino Linotype" pitchFamily="18" charset="0"/>
              </a:rPr>
              <a:t> 1822. Ὁ </a:t>
            </a:r>
            <a:r>
              <a:rPr lang="el-GR" sz="2700" dirty="0" err="1" smtClean="0">
                <a:effectLst/>
                <a:latin typeface="Palatino Linotype" pitchFamily="18" charset="0"/>
              </a:rPr>
              <a:t>Στρατηγὸς</a:t>
            </a:r>
            <a:r>
              <a:rPr lang="el-GR" sz="2700" dirty="0" smtClean="0">
                <a:effectLst/>
                <a:latin typeface="Palatino Linotype" pitchFamily="18" charset="0"/>
              </a:rPr>
              <a:t> </a:t>
            </a:r>
            <a:r>
              <a:rPr lang="el-GR" sz="2700" dirty="0" err="1" smtClean="0">
                <a:effectLst/>
                <a:latin typeface="Palatino Linotype" pitchFamily="18" charset="0"/>
              </a:rPr>
              <a:t>τῆς</a:t>
            </a:r>
            <a:r>
              <a:rPr lang="el-GR" sz="2700" dirty="0" smtClean="0">
                <a:effectLst/>
                <a:latin typeface="Palatino Linotype" pitchFamily="18" charset="0"/>
              </a:rPr>
              <a:t> "</a:t>
            </a:r>
            <a:r>
              <a:rPr lang="el-GR" sz="2700" dirty="0" err="1" smtClean="0">
                <a:effectLst/>
                <a:latin typeface="Palatino Linotype" pitchFamily="18" charset="0"/>
              </a:rPr>
              <a:t>Πελλοπονήσου</a:t>
            </a:r>
            <a:r>
              <a:rPr lang="el-GR" sz="2700" dirty="0" smtClean="0">
                <a:effectLst/>
                <a:latin typeface="Palatino Linotype" pitchFamily="18" charset="0"/>
              </a:rPr>
              <a:t>" Θεόδωρος Κολοκοτρώνης </a:t>
            </a:r>
            <a:r>
              <a:rPr lang="el-GR" sz="2700" dirty="0" err="1" smtClean="0">
                <a:effectLst/>
                <a:latin typeface="Palatino Linotype" pitchFamily="18" charset="0"/>
              </a:rPr>
              <a:t>εἰς</a:t>
            </a:r>
            <a:r>
              <a:rPr lang="el-GR" sz="2700" dirty="0" smtClean="0">
                <a:effectLst/>
                <a:latin typeface="Palatino Linotype" pitchFamily="18" charset="0"/>
              </a:rPr>
              <a:t> </a:t>
            </a:r>
            <a:r>
              <a:rPr lang="el-GR" sz="2700" dirty="0" err="1" smtClean="0">
                <a:effectLst/>
                <a:latin typeface="Palatino Linotype" pitchFamily="18" charset="0"/>
              </a:rPr>
              <a:t>τὸν</a:t>
            </a:r>
            <a:r>
              <a:rPr lang="el-GR" sz="2700" dirty="0" smtClean="0">
                <a:effectLst/>
                <a:latin typeface="Palatino Linotype" pitchFamily="18" charset="0"/>
              </a:rPr>
              <a:t> </a:t>
            </a:r>
            <a:r>
              <a:rPr lang="el-GR" sz="2700" dirty="0" err="1" smtClean="0">
                <a:effectLst/>
                <a:latin typeface="Palatino Linotype" pitchFamily="18" charset="0"/>
              </a:rPr>
              <a:t>κάμπον</a:t>
            </a:r>
            <a:r>
              <a:rPr lang="el-GR" sz="2700" dirty="0" smtClean="0">
                <a:effectLst/>
                <a:latin typeface="Palatino Linotype" pitchFamily="18" charset="0"/>
              </a:rPr>
              <a:t> </a:t>
            </a:r>
            <a:r>
              <a:rPr lang="el-GR" sz="2700" dirty="0" err="1" smtClean="0">
                <a:effectLst/>
                <a:latin typeface="Palatino Linotype" pitchFamily="18" charset="0"/>
              </a:rPr>
              <a:t>τῆς</a:t>
            </a:r>
            <a:r>
              <a:rPr lang="el-GR" sz="2700" dirty="0" smtClean="0">
                <a:effectLst/>
                <a:latin typeface="Palatino Linotype" pitchFamily="18" charset="0"/>
              </a:rPr>
              <a:t> Λέρνης λίμνης</a:t>
            </a:r>
            <a:endParaRPr lang="el-GR" sz="2700" dirty="0">
              <a:effectLst/>
              <a:latin typeface="Palatino Linotype" pitchFamily="18" charset="0"/>
            </a:endParaRPr>
          </a:p>
        </p:txBody>
      </p:sp>
      <p:pic>
        <p:nvPicPr>
          <p:cNvPr id="439300" name="Picture 4" descr="img31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4463" y="2124095"/>
            <a:ext cx="8820150" cy="4162425"/>
          </a:xfrm>
          <a:noFill/>
          <a:ln/>
        </p:spPr>
      </p:pic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0BBC6-4845-46D4-8979-EA4DDF6A9B2A}" type="datetime9">
              <a:rPr lang="el-GR" smtClean="0"/>
              <a:pPr/>
              <a:t>3/2/2017 5:11:00 μμ</a:t>
            </a:fld>
            <a:endParaRPr lang="el-GR"/>
          </a:p>
        </p:txBody>
      </p:sp>
      <p:sp>
        <p:nvSpPr>
          <p:cNvPr id="12" name="Oval 5"/>
          <p:cNvSpPr>
            <a:spLocks noChangeArrowheads="1"/>
          </p:cNvSpPr>
          <p:nvPr/>
        </p:nvSpPr>
        <p:spPr bwMode="auto">
          <a:xfrm rot="10800000">
            <a:off x="7343806" y="3000372"/>
            <a:ext cx="1657350" cy="1295400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3" name="Oval 6"/>
          <p:cNvSpPr>
            <a:spLocks noChangeArrowheads="1"/>
          </p:cNvSpPr>
          <p:nvPr/>
        </p:nvSpPr>
        <p:spPr bwMode="auto">
          <a:xfrm rot="10800000">
            <a:off x="2628898" y="3500438"/>
            <a:ext cx="1657350" cy="1295400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9D0AC42C-D958-46E8-BA78-CA7656CE11E3}" type="slidenum">
              <a:rPr lang="el-GR" sz="1400" b="1"/>
              <a:pPr/>
              <a:t>113</a:t>
            </a:fld>
            <a:endParaRPr lang="el-GR" sz="1400" b="1"/>
          </a:p>
        </p:txBody>
      </p:sp>
      <p:sp>
        <p:nvSpPr>
          <p:cNvPr id="368642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6084888" y="163495"/>
            <a:ext cx="3059112" cy="765175"/>
          </a:xfrm>
        </p:spPr>
        <p:txBody>
          <a:bodyPr/>
          <a:lstStyle/>
          <a:p>
            <a:pPr marL="357188" indent="-357188">
              <a:lnSpc>
                <a:spcPct val="90000"/>
              </a:lnSpc>
            </a:pPr>
            <a:r>
              <a:rPr lang="el-GR" sz="2400" i="1" dirty="0">
                <a:latin typeface="Palatino Linotype" pitchFamily="18" charset="0"/>
              </a:rPr>
              <a:t>1905 –  </a:t>
            </a:r>
            <a:r>
              <a:rPr lang="el-GR" sz="2400" i="1" dirty="0" err="1">
                <a:latin typeface="Palatino Linotype" pitchFamily="18" charset="0"/>
              </a:rPr>
              <a:t>Ἰδιωτικὴ</a:t>
            </a:r>
            <a:r>
              <a:rPr lang="el-GR" sz="2400" i="1" dirty="0">
                <a:latin typeface="Palatino Linotype" pitchFamily="18" charset="0"/>
              </a:rPr>
              <a:t> Συλλογή</a:t>
            </a:r>
          </a:p>
        </p:txBody>
      </p:sp>
      <p:sp>
        <p:nvSpPr>
          <p:cNvPr id="36864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6156325" cy="625475"/>
          </a:xfrm>
          <a:noFill/>
          <a:ln/>
        </p:spPr>
        <p:txBody>
          <a:bodyPr/>
          <a:lstStyle/>
          <a:p>
            <a:r>
              <a:rPr lang="el-GR" sz="2800">
                <a:effectLst/>
                <a:latin typeface="Palatino Linotype" pitchFamily="18" charset="0"/>
              </a:rPr>
              <a:t>Ὁ ἀτρώμητος Κατσαντώνης</a:t>
            </a:r>
          </a:p>
        </p:txBody>
      </p:sp>
      <p:pic>
        <p:nvPicPr>
          <p:cNvPr id="368644" name="Picture 4" descr="img349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187700" y="692150"/>
            <a:ext cx="2536825" cy="5761038"/>
          </a:xfrm>
          <a:noFill/>
          <a:ln/>
        </p:spPr>
      </p:pic>
      <p:sp>
        <p:nvSpPr>
          <p:cNvPr id="9" name="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F07E9-EEE0-47F4-9302-6F9AA86C2FA3}" type="datetime9">
              <a:rPr lang="el-GR" smtClean="0"/>
              <a:pPr/>
              <a:t>3/2/2017 5:11:01 μμ</a:t>
            </a:fld>
            <a:endParaRPr lang="el-GR"/>
          </a:p>
        </p:txBody>
      </p:sp>
      <p:sp>
        <p:nvSpPr>
          <p:cNvPr id="11" name="Oval 5"/>
          <p:cNvSpPr>
            <a:spLocks noChangeArrowheads="1"/>
          </p:cNvSpPr>
          <p:nvPr/>
        </p:nvSpPr>
        <p:spPr bwMode="auto">
          <a:xfrm rot="10016959">
            <a:off x="3078163" y="3824288"/>
            <a:ext cx="2879725" cy="1728787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4EA14F01-323B-4067-A281-E07085171BAF}" type="slidenum">
              <a:rPr lang="el-GR" sz="1400" b="1"/>
              <a:pPr/>
              <a:t>114</a:t>
            </a:fld>
            <a:endParaRPr lang="el-GR" sz="1400" b="1"/>
          </a:p>
        </p:txBody>
      </p:sp>
      <p:pic>
        <p:nvPicPr>
          <p:cNvPr id="405508" name="Picture 4" descr="img35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750" y="917575"/>
            <a:ext cx="8137525" cy="5607050"/>
          </a:xfrm>
          <a:noFill/>
          <a:ln/>
        </p:spPr>
      </p:pic>
      <p:sp>
        <p:nvSpPr>
          <p:cNvPr id="405514" name="Rectangle 10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4787900" cy="765175"/>
          </a:xfrm>
          <a:noFill/>
          <a:ln/>
        </p:spPr>
        <p:txBody>
          <a:bodyPr/>
          <a:lstStyle/>
          <a:p>
            <a:r>
              <a:rPr lang="el-GR" sz="2800">
                <a:effectLst/>
                <a:latin typeface="Palatino Linotype" pitchFamily="18" charset="0"/>
              </a:rPr>
              <a:t>Ὁ Κατσαντώνης</a:t>
            </a:r>
            <a:br>
              <a:rPr lang="el-GR" sz="2800">
                <a:effectLst/>
                <a:latin typeface="Palatino Linotype" pitchFamily="18" charset="0"/>
              </a:rPr>
            </a:br>
            <a:r>
              <a:rPr lang="el-GR" sz="2800">
                <a:effectLst/>
                <a:latin typeface="Palatino Linotype" pitchFamily="18" charset="0"/>
              </a:rPr>
              <a:t>εἰς τὰ Τζουμέρκα</a:t>
            </a:r>
          </a:p>
        </p:txBody>
      </p:sp>
      <p:sp>
        <p:nvSpPr>
          <p:cNvPr id="405516" name="Oval 12"/>
          <p:cNvSpPr>
            <a:spLocks noChangeArrowheads="1"/>
          </p:cNvSpPr>
          <p:nvPr/>
        </p:nvSpPr>
        <p:spPr bwMode="auto">
          <a:xfrm rot="10016959">
            <a:off x="2401888" y="2922588"/>
            <a:ext cx="3455987" cy="1014412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05517" name="Oval 13"/>
          <p:cNvSpPr>
            <a:spLocks noChangeArrowheads="1"/>
          </p:cNvSpPr>
          <p:nvPr/>
        </p:nvSpPr>
        <p:spPr bwMode="auto">
          <a:xfrm rot="10016959">
            <a:off x="6229350" y="4365625"/>
            <a:ext cx="2663825" cy="792163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05518" name="Oval 14"/>
          <p:cNvSpPr>
            <a:spLocks noChangeArrowheads="1"/>
          </p:cNvSpPr>
          <p:nvPr/>
        </p:nvSpPr>
        <p:spPr bwMode="auto">
          <a:xfrm rot="9344500">
            <a:off x="3757613" y="4398963"/>
            <a:ext cx="2952750" cy="1014412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05519" name="Oval 15"/>
          <p:cNvSpPr>
            <a:spLocks noChangeArrowheads="1"/>
          </p:cNvSpPr>
          <p:nvPr/>
        </p:nvSpPr>
        <p:spPr bwMode="auto">
          <a:xfrm rot="7569372">
            <a:off x="644526" y="4497387"/>
            <a:ext cx="2665412" cy="1014413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2" name="11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3" name="1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2AABE-19FE-449B-BCFB-DA6E2FF8A6A1}" type="datetime9">
              <a:rPr lang="el-GR" smtClean="0"/>
              <a:pPr/>
              <a:t>3/2/2017 5:11:01 μμ</a:t>
            </a:fld>
            <a:endParaRPr lang="el-GR"/>
          </a:p>
        </p:txBody>
      </p:sp>
      <p:sp>
        <p:nvSpPr>
          <p:cNvPr id="15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5072066" y="0"/>
            <a:ext cx="4071935" cy="908050"/>
          </a:xfrm>
        </p:spPr>
        <p:txBody>
          <a:bodyPr/>
          <a:lstStyle/>
          <a:p>
            <a:pPr marL="363538" indent="-363538"/>
            <a:r>
              <a:rPr lang="el-GR" sz="2600" i="1" dirty="0" smtClean="0">
                <a:latin typeface="Palatino Linotype" pitchFamily="18" charset="0"/>
              </a:rPr>
              <a:t>1910  - </a:t>
            </a:r>
            <a:r>
              <a:rPr lang="el-GR" sz="2600" i="1" dirty="0" err="1" smtClean="0">
                <a:latin typeface="Palatino Linotype" pitchFamily="18" charset="0"/>
              </a:rPr>
              <a:t>Μουσεῖο</a:t>
            </a:r>
            <a:r>
              <a:rPr lang="el-GR" sz="2600" i="1" dirty="0" smtClean="0">
                <a:latin typeface="Palatino Linotype" pitchFamily="18" charset="0"/>
              </a:rPr>
              <a:t> </a:t>
            </a:r>
            <a:r>
              <a:rPr lang="el-GR" sz="2600" i="1" dirty="0" err="1" smtClean="0">
                <a:latin typeface="Palatino Linotype" pitchFamily="18" charset="0"/>
              </a:rPr>
              <a:t>Κοντοῦ</a:t>
            </a:r>
            <a:r>
              <a:rPr lang="en-US" sz="2600" i="1" dirty="0" smtClean="0">
                <a:latin typeface="Palatino Linotype" pitchFamily="18" charset="0"/>
              </a:rPr>
              <a:t>, </a:t>
            </a:r>
            <a:r>
              <a:rPr lang="el-GR" sz="2600" i="1" dirty="0" err="1" smtClean="0">
                <a:latin typeface="Palatino Linotype" pitchFamily="18" charset="0"/>
              </a:rPr>
              <a:t>Ἀνακασιὰ</a:t>
            </a:r>
            <a:r>
              <a:rPr lang="el-GR" sz="2600" i="1" dirty="0" smtClean="0">
                <a:latin typeface="Palatino Linotype" pitchFamily="18" charset="0"/>
              </a:rPr>
              <a:t> Βόλου</a:t>
            </a:r>
            <a:endParaRPr lang="en-US" sz="2600" i="1" dirty="0" smtClean="0">
              <a:latin typeface="Palatino Linotype" pitchFamily="18" charset="0"/>
            </a:endParaRPr>
          </a:p>
          <a:p>
            <a:pPr marL="363538" indent="-363538"/>
            <a:endParaRPr lang="el-GR" sz="2400" i="1" dirty="0">
              <a:latin typeface="Palatino Linotype" pitchFamily="18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5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5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5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5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5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5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5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5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5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5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5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5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5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5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5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5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5516" grpId="0" animBg="1"/>
      <p:bldP spid="405517" grpId="0" animBg="1"/>
      <p:bldP spid="405518" grpId="0" animBg="1"/>
      <p:bldP spid="405519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F0FDA082-AAFB-4997-8841-972A737CA510}" type="slidenum">
              <a:rPr lang="el-GR" sz="1400" b="1"/>
              <a:pPr/>
              <a:t>115</a:t>
            </a:fld>
            <a:endParaRPr lang="el-GR" sz="1400" b="1"/>
          </a:p>
        </p:txBody>
      </p:sp>
      <p:pic>
        <p:nvPicPr>
          <p:cNvPr id="315396" name="Picture 4" descr="img3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25" y="1593866"/>
            <a:ext cx="5832475" cy="4192588"/>
          </a:xfrm>
          <a:prstGeom prst="rect">
            <a:avLst/>
          </a:prstGeom>
          <a:noFill/>
        </p:spPr>
      </p:pic>
      <p:pic>
        <p:nvPicPr>
          <p:cNvPr id="315397" name="Picture 5" descr="img319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419475" y="2135204"/>
            <a:ext cx="5651500" cy="3633787"/>
          </a:xfrm>
          <a:noFill/>
          <a:ln/>
        </p:spPr>
      </p:pic>
      <p:sp>
        <p:nvSpPr>
          <p:cNvPr id="315398" name="Oval 6"/>
          <p:cNvSpPr>
            <a:spLocks noChangeArrowheads="1"/>
          </p:cNvSpPr>
          <p:nvPr/>
        </p:nvSpPr>
        <p:spPr bwMode="auto">
          <a:xfrm rot="9467448">
            <a:off x="2195513" y="3488427"/>
            <a:ext cx="1649412" cy="504825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" name="9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1" name="10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6A7AB-D922-48C1-B01B-EC5C025049FA}" type="datetime9">
              <a:rPr lang="el-GR" smtClean="0"/>
              <a:pPr/>
              <a:t>3/2/2017 5:11:01 μμ</a:t>
            </a:fld>
            <a:endParaRPr lang="el-GR"/>
          </a:p>
        </p:txBody>
      </p:sp>
      <p:sp>
        <p:nvSpPr>
          <p:cNvPr id="14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4857752" y="71438"/>
            <a:ext cx="4322761" cy="1071546"/>
          </a:xfrm>
        </p:spPr>
        <p:txBody>
          <a:bodyPr/>
          <a:lstStyle/>
          <a:p>
            <a:r>
              <a:rPr lang="el-GR" sz="2800" i="1" dirty="0">
                <a:latin typeface="Palatino Linotype" pitchFamily="18" charset="0"/>
              </a:rPr>
              <a:t>1929 – </a:t>
            </a:r>
            <a:r>
              <a:rPr lang="el-GR" sz="2800" i="1" dirty="0" err="1" smtClean="0">
                <a:latin typeface="Palatino Linotype" pitchFamily="18" charset="0"/>
              </a:rPr>
              <a:t>Μουσεῖο</a:t>
            </a:r>
            <a:r>
              <a:rPr lang="el-GR" sz="2800" i="1" dirty="0" smtClean="0">
                <a:latin typeface="Palatino Linotype" pitchFamily="18" charset="0"/>
              </a:rPr>
              <a:t> </a:t>
            </a:r>
            <a:r>
              <a:rPr lang="en-US" sz="2800" i="1" dirty="0" err="1" smtClean="0">
                <a:latin typeface="Palatino Linotype" pitchFamily="18" charset="0"/>
              </a:rPr>
              <a:t>Teriade</a:t>
            </a:r>
            <a:r>
              <a:rPr lang="en-US" sz="2800" i="1" dirty="0" smtClean="0">
                <a:latin typeface="Palatino Linotype" pitchFamily="18" charset="0"/>
              </a:rPr>
              <a:t>, </a:t>
            </a:r>
            <a:r>
              <a:rPr lang="el-GR" sz="2800" i="1" dirty="0" err="1" smtClean="0">
                <a:latin typeface="Palatino Linotype" pitchFamily="18" charset="0"/>
              </a:rPr>
              <a:t>Βαρειὰ</a:t>
            </a:r>
            <a:r>
              <a:rPr lang="el-GR" sz="2800" i="1" dirty="0" smtClean="0">
                <a:latin typeface="Palatino Linotype" pitchFamily="18" charset="0"/>
              </a:rPr>
              <a:t> Μυτιλήνης</a:t>
            </a:r>
            <a:endParaRPr lang="el-GR" sz="2800" i="1" dirty="0">
              <a:latin typeface="Palatino Linotype" pitchFamily="18" charset="0"/>
            </a:endParaRPr>
          </a:p>
        </p:txBody>
      </p:sp>
      <p:sp>
        <p:nvSpPr>
          <p:cNvPr id="1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4429125" cy="625475"/>
          </a:xfrm>
          <a:noFill/>
          <a:ln/>
        </p:spPr>
        <p:txBody>
          <a:bodyPr/>
          <a:lstStyle/>
          <a:p>
            <a:r>
              <a:rPr lang="el-GR" sz="2800" dirty="0">
                <a:effectLst/>
                <a:latin typeface="Palatino Linotype" pitchFamily="18" charset="0"/>
              </a:rPr>
              <a:t>Ὁ </a:t>
            </a:r>
            <a:r>
              <a:rPr lang="el-GR" sz="2800" dirty="0" err="1">
                <a:effectLst/>
                <a:latin typeface="Palatino Linotype" pitchFamily="18" charset="0"/>
              </a:rPr>
              <a:t>Χορὸς</a:t>
            </a:r>
            <a:r>
              <a:rPr lang="el-GR" sz="2800" dirty="0">
                <a:effectLst/>
                <a:latin typeface="Palatino Linotype" pitchFamily="18" charset="0"/>
              </a:rPr>
              <a:t> </a:t>
            </a:r>
            <a:r>
              <a:rPr lang="el-GR" sz="2800" dirty="0" err="1">
                <a:effectLst/>
                <a:latin typeface="Palatino Linotype" pitchFamily="18" charset="0"/>
              </a:rPr>
              <a:t>τοῦ</a:t>
            </a:r>
            <a:r>
              <a:rPr lang="el-GR" sz="2800" dirty="0">
                <a:effectLst/>
                <a:latin typeface="Palatino Linotype" pitchFamily="18" charset="0"/>
              </a:rPr>
              <a:t> Ζαλόγγου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5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5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5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5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398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CD9765D5-773A-4755-9433-AA140D1EE2CD}" type="slidenum">
              <a:rPr lang="el-GR" sz="1400" b="1"/>
              <a:pPr/>
              <a:t>116</a:t>
            </a:fld>
            <a:endParaRPr lang="el-GR" sz="1400" b="1"/>
          </a:p>
        </p:txBody>
      </p:sp>
      <p:pic>
        <p:nvPicPr>
          <p:cNvPr id="501762" name="Picture 2" descr="img31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857364"/>
            <a:ext cx="9144000" cy="4344987"/>
          </a:xfrm>
          <a:noFill/>
          <a:ln/>
        </p:spPr>
      </p:pic>
      <p:sp>
        <p:nvSpPr>
          <p:cNvPr id="501767" name="Rectangle 7"/>
          <p:cNvSpPr>
            <a:spLocks noChangeArrowheads="1"/>
          </p:cNvSpPr>
          <p:nvPr/>
        </p:nvSpPr>
        <p:spPr bwMode="auto">
          <a:xfrm>
            <a:off x="4857752" y="71438"/>
            <a:ext cx="424973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l-GR" sz="28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1933 – </a:t>
            </a:r>
            <a:r>
              <a:rPr lang="el-GR" sz="28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Μουσεῖο</a:t>
            </a:r>
            <a:r>
              <a:rPr lang="el-GR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</a:t>
            </a:r>
            <a:r>
              <a:rPr lang="en-US" sz="28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Teriade</a:t>
            </a:r>
            <a:r>
              <a:rPr lang="en-US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, </a:t>
            </a:r>
            <a:r>
              <a:rPr lang="el-GR" sz="2800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Βαρειὰ</a:t>
            </a:r>
            <a:r>
              <a:rPr lang="el-GR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Palatino Linotype" pitchFamily="18" charset="0"/>
              </a:rPr>
              <a:t> Μυτιλήνης</a:t>
            </a:r>
            <a:endParaRPr lang="el-GR" sz="2800" i="1" dirty="0">
              <a:effectLst>
                <a:outerShdw blurRad="38100" dist="38100" dir="2700000" algn="tl">
                  <a:srgbClr val="000000"/>
                </a:outerShdw>
              </a:effectLst>
              <a:latin typeface="Palatino Linotype" pitchFamily="18" charset="0"/>
            </a:endParaRPr>
          </a:p>
        </p:txBody>
      </p:sp>
      <p:sp>
        <p:nvSpPr>
          <p:cNvPr id="501768" name="Rectangle 8"/>
          <p:cNvSpPr>
            <a:spLocks noChangeArrowheads="1"/>
          </p:cNvSpPr>
          <p:nvPr/>
        </p:nvSpPr>
        <p:spPr bwMode="auto">
          <a:xfrm>
            <a:off x="0" y="44450"/>
            <a:ext cx="4967288" cy="15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Μέγα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Τουρκικὸν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ἐξωχικὸν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Καφενεῖον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τοῦ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Ἀϊδινίου</a:t>
            </a:r>
            <a:r>
              <a:rPr lang="el-GR" sz="2700" b="1" dirty="0">
                <a:solidFill>
                  <a:schemeClr val="tx2"/>
                </a:solidFill>
                <a:latin typeface="Palatino Linotype" pitchFamily="18" charset="0"/>
              </a:rPr>
              <a:t>.</a:t>
            </a:r>
            <a:endParaRPr lang="el-GR" sz="2700" b="1" dirty="0" smtClean="0">
              <a:solidFill>
                <a:schemeClr val="tx2"/>
              </a:solidFill>
              <a:latin typeface="Palatino Linotype" pitchFamily="18" charset="0"/>
            </a:endParaRPr>
          </a:p>
          <a:p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Ἡ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Διασκέδασις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…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ἐν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ἡμέρᾳ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τοῦ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 </a:t>
            </a:r>
            <a:r>
              <a:rPr lang="el-GR" sz="2700" b="1" dirty="0" err="1" smtClean="0">
                <a:solidFill>
                  <a:schemeClr val="tx2"/>
                </a:solidFill>
                <a:latin typeface="Palatino Linotype" pitchFamily="18" charset="0"/>
              </a:rPr>
              <a:t>βαϊράσμιου</a:t>
            </a:r>
            <a:r>
              <a:rPr lang="el-GR" sz="2700" b="1" dirty="0" smtClean="0">
                <a:solidFill>
                  <a:schemeClr val="tx2"/>
                </a:solidFill>
                <a:latin typeface="Palatino Linotype" pitchFamily="18" charset="0"/>
              </a:rPr>
              <a:t>.</a:t>
            </a:r>
            <a:endParaRPr lang="el-GR" sz="2700" b="1" dirty="0">
              <a:solidFill>
                <a:schemeClr val="tx2"/>
              </a:solidFill>
              <a:latin typeface="Palatino Linotype" pitchFamily="18" charset="0"/>
            </a:endParaRPr>
          </a:p>
        </p:txBody>
      </p:sp>
      <p:sp>
        <p:nvSpPr>
          <p:cNvPr id="12" name="11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3" name="1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72204-5C27-427E-8B40-DC4D27FB3829}" type="datetime9">
              <a:rPr lang="el-GR" smtClean="0"/>
              <a:pPr/>
              <a:t>3/2/2017 5:11:01 μμ</a:t>
            </a:fld>
            <a:endParaRPr lang="el-GR"/>
          </a:p>
        </p:txBody>
      </p:sp>
      <p:sp>
        <p:nvSpPr>
          <p:cNvPr id="14" name="Oval 5"/>
          <p:cNvSpPr>
            <a:spLocks noChangeArrowheads="1"/>
          </p:cNvSpPr>
          <p:nvPr/>
        </p:nvSpPr>
        <p:spPr bwMode="auto">
          <a:xfrm rot="10800000">
            <a:off x="5480073" y="2270131"/>
            <a:ext cx="2449513" cy="2016125"/>
          </a:xfrm>
          <a:prstGeom prst="ellipse">
            <a:avLst/>
          </a:prstGeom>
          <a:noFill/>
          <a:ln w="63500" cmpd="tri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pic>
        <p:nvPicPr>
          <p:cNvPr id="15" name="Picture 7" descr="img3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2275" y="1335108"/>
            <a:ext cx="6335713" cy="4951412"/>
          </a:xfrm>
          <a:prstGeom prst="rect">
            <a:avLst/>
          </a:prstGeom>
          <a:noFill/>
          <a:ln w="152400" cmpd="tri">
            <a:solidFill>
              <a:srgbClr val="3366FF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CD9765D5-773A-4755-9433-AA140D1EE2CD}" type="slidenum">
              <a:rPr lang="el-GR" sz="1400" b="1"/>
              <a:pPr/>
              <a:t>117</a:t>
            </a:fld>
            <a:endParaRPr lang="el-GR" sz="1400" b="1"/>
          </a:p>
        </p:txBody>
      </p:sp>
      <p:sp>
        <p:nvSpPr>
          <p:cNvPr id="12" name="11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3" name="1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72204-5C27-427E-8B40-DC4D27FB3829}" type="datetime9">
              <a:rPr lang="el-GR" smtClean="0"/>
              <a:pPr/>
              <a:t>3/2/2017 5:11:02 μμ</a:t>
            </a:fld>
            <a:endParaRPr lang="el-GR"/>
          </a:p>
        </p:txBody>
      </p:sp>
      <p:pic>
        <p:nvPicPr>
          <p:cNvPr id="16" name="15 - Θέση περιεχομένου" descr="img53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051428" y="546080"/>
            <a:ext cx="4041600" cy="3023244"/>
          </a:xfrm>
          <a:ln w="76200">
            <a:solidFill>
              <a:srgbClr val="FFFF00"/>
            </a:solidFill>
          </a:ln>
        </p:spPr>
      </p:pic>
      <p:pic>
        <p:nvPicPr>
          <p:cNvPr id="17" name="16 - Εικόνα" descr="Page0003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3624303"/>
            <a:ext cx="8358246" cy="2876532"/>
          </a:xfrm>
          <a:prstGeom prst="rect">
            <a:avLst/>
          </a:prstGeom>
          <a:ln w="76200">
            <a:solidFill>
              <a:srgbClr val="FFFF00"/>
            </a:solidFill>
          </a:ln>
        </p:spPr>
      </p:pic>
      <p:pic>
        <p:nvPicPr>
          <p:cNvPr id="18" name="17 - Εικόνα" descr="img52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868" y="546080"/>
            <a:ext cx="4948298" cy="3000396"/>
          </a:xfrm>
          <a:prstGeom prst="rect">
            <a:avLst/>
          </a:prstGeom>
          <a:ln w="76200">
            <a:solidFill>
              <a:srgbClr val="FFFF00"/>
            </a:solidFill>
          </a:ln>
        </p:spPr>
      </p:pic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3063864" y="-28595"/>
            <a:ext cx="3000396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l-GR" sz="2800" b="1" dirty="0" smtClean="0">
                <a:solidFill>
                  <a:srgbClr val="FF0000"/>
                </a:solidFill>
                <a:latin typeface="Palatino Linotype" pitchFamily="18" charset="0"/>
              </a:rPr>
              <a:t>Συρτοί Χοροί</a:t>
            </a:r>
            <a:endParaRPr lang="el-GR" sz="2800" b="1" dirty="0">
              <a:solidFill>
                <a:srgbClr val="FF0000"/>
              </a:solidFill>
              <a:latin typeface="Palatino Linotype" pitchFamily="18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CD9765D5-773A-4755-9433-AA140D1EE2CD}" type="slidenum">
              <a:rPr lang="el-GR" sz="1400" b="1"/>
              <a:pPr/>
              <a:t>118</a:t>
            </a:fld>
            <a:endParaRPr lang="el-GR" sz="1400" b="1"/>
          </a:p>
        </p:txBody>
      </p:sp>
      <p:sp>
        <p:nvSpPr>
          <p:cNvPr id="12" name="11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13" name="1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72204-5C27-427E-8B40-DC4D27FB3829}" type="datetime9">
              <a:rPr lang="el-GR" smtClean="0"/>
              <a:pPr/>
              <a:t>3/2/2017 5:11:07 μμ</a:t>
            </a:fld>
            <a:endParaRPr lang="el-GR"/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3063864" y="-28595"/>
            <a:ext cx="3000396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l-GR" sz="2800" b="1" dirty="0" smtClean="0">
                <a:solidFill>
                  <a:srgbClr val="FF0000"/>
                </a:solidFill>
                <a:latin typeface="Palatino Linotype" pitchFamily="18" charset="0"/>
              </a:rPr>
              <a:t>Συρτοί Χοροί</a:t>
            </a:r>
            <a:endParaRPr lang="el-GR" sz="2800" b="1" dirty="0">
              <a:solidFill>
                <a:srgbClr val="FF0000"/>
              </a:solidFill>
              <a:latin typeface="Palatino Linotype" pitchFamily="18" charset="0"/>
            </a:endParaRPr>
          </a:p>
        </p:txBody>
      </p:sp>
      <p:pic>
        <p:nvPicPr>
          <p:cNvPr id="14" name="13 - Εικόνα" descr="Page0004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013" y="601642"/>
            <a:ext cx="4404703" cy="3319486"/>
          </a:xfrm>
          <a:prstGeom prst="rect">
            <a:avLst/>
          </a:prstGeom>
          <a:ln w="76200">
            <a:solidFill>
              <a:srgbClr val="FFFF00"/>
            </a:solidFill>
          </a:ln>
        </p:spPr>
      </p:pic>
      <p:pic>
        <p:nvPicPr>
          <p:cNvPr id="15" name="14 - Εικόνα" descr="Page0005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602141"/>
            <a:ext cx="4481419" cy="2931635"/>
          </a:xfrm>
          <a:prstGeom prst="rect">
            <a:avLst/>
          </a:prstGeom>
          <a:ln w="76200">
            <a:solidFill>
              <a:srgbClr val="FFFF00"/>
            </a:solidFill>
          </a:ln>
        </p:spPr>
      </p:pic>
      <p:pic>
        <p:nvPicPr>
          <p:cNvPr id="10" name="9 - Θέση περιεχομένου" descr="img529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1428727" y="3571876"/>
            <a:ext cx="6465847" cy="2908258"/>
          </a:xfrm>
          <a:ln w="76200">
            <a:solidFill>
              <a:srgbClr val="FFFF00"/>
            </a:solidFill>
          </a:ln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/>
              <a:t>Διαφ. </a:t>
            </a:r>
            <a:fld id="{5FEF2B17-3CB1-4688-BDA0-195134C6DAEA}" type="slidenum">
              <a:rPr lang="el-GR" sz="1400" b="1"/>
              <a:pPr/>
              <a:t>119</a:t>
            </a:fld>
            <a:endParaRPr lang="el-GR" sz="1400" b="1"/>
          </a:p>
        </p:txBody>
      </p:sp>
      <p:sp>
        <p:nvSpPr>
          <p:cNvPr id="5232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44450"/>
            <a:ext cx="9144000" cy="2160588"/>
          </a:xfrm>
        </p:spPr>
        <p:txBody>
          <a:bodyPr/>
          <a:lstStyle/>
          <a:p>
            <a:r>
              <a:rPr lang="en-US" sz="3500">
                <a:latin typeface="Palatino Linotype" pitchFamily="18" charset="0"/>
              </a:rPr>
              <a:t>Κωνσταντ</a:t>
            </a:r>
            <a:r>
              <a:rPr lang="el-GR" sz="3500">
                <a:latin typeface="Palatino Linotype" pitchFamily="18" charset="0"/>
              </a:rPr>
              <a:t>ῖ</a:t>
            </a:r>
            <a:r>
              <a:rPr lang="en-US" sz="3500">
                <a:latin typeface="Palatino Linotype" pitchFamily="18" charset="0"/>
              </a:rPr>
              <a:t>νο</a:t>
            </a:r>
            <a:r>
              <a:rPr lang="el-GR" sz="3500">
                <a:latin typeface="Palatino Linotype" pitchFamily="18" charset="0"/>
              </a:rPr>
              <a:t>ς</a:t>
            </a:r>
            <a:r>
              <a:rPr lang="en-US" sz="3500">
                <a:latin typeface="Palatino Linotype" pitchFamily="18" charset="0"/>
              </a:rPr>
              <a:t> Χαριλ. Καραγκούνη</a:t>
            </a:r>
            <a:r>
              <a:rPr lang="el-GR" sz="3500">
                <a:latin typeface="Palatino Linotype" pitchFamily="18" charset="0"/>
              </a:rPr>
              <a:t>ς</a:t>
            </a:r>
            <a:r>
              <a:rPr lang="en-US" sz="2000">
                <a:latin typeface="Palatino Linotype" pitchFamily="18" charset="0"/>
              </a:rPr>
              <a:t/>
            </a:r>
            <a:br>
              <a:rPr lang="en-US" sz="2000">
                <a:latin typeface="Palatino Linotype" pitchFamily="18" charset="0"/>
              </a:rPr>
            </a:br>
            <a:r>
              <a:rPr lang="el-GR" sz="2000">
                <a:latin typeface="Palatino Linotype" pitchFamily="18" charset="0"/>
              </a:rPr>
              <a:t/>
            </a:r>
            <a:br>
              <a:rPr lang="el-GR" sz="2000">
                <a:latin typeface="Palatino Linotype" pitchFamily="18" charset="0"/>
              </a:rPr>
            </a:br>
            <a:r>
              <a:rPr lang="en-US" sz="1500">
                <a:latin typeface="Palatino Linotype" pitchFamily="18" charset="0"/>
              </a:rPr>
              <a:t>Θεολόγο</a:t>
            </a:r>
            <a:r>
              <a:rPr lang="el-GR" sz="1500">
                <a:latin typeface="Palatino Linotype" pitchFamily="18" charset="0"/>
              </a:rPr>
              <a:t>ς</a:t>
            </a:r>
            <a:r>
              <a:rPr lang="en-US" sz="1500">
                <a:latin typeface="Palatino Linotype" pitchFamily="18" charset="0"/>
              </a:rPr>
              <a:t> - Δρ. Βυζαντιν</a:t>
            </a:r>
            <a:r>
              <a:rPr lang="el-GR" sz="1500">
                <a:latin typeface="Palatino Linotype" pitchFamily="18" charset="0"/>
              </a:rPr>
              <a:t>ῆ</a:t>
            </a:r>
            <a:r>
              <a:rPr lang="en-US" sz="1500">
                <a:latin typeface="Palatino Linotype" pitchFamily="18" charset="0"/>
              </a:rPr>
              <a:t>ς Μουσικολογίας</a:t>
            </a:r>
            <a:r>
              <a:rPr lang="el-GR" sz="1500">
                <a:latin typeface="Palatino Linotype" pitchFamily="18" charset="0"/>
              </a:rPr>
              <a:t/>
            </a:r>
            <a:br>
              <a:rPr lang="el-GR" sz="1500">
                <a:latin typeface="Palatino Linotype" pitchFamily="18" charset="0"/>
              </a:rPr>
            </a:br>
            <a:r>
              <a:rPr lang="el-GR" sz="1500">
                <a:latin typeface="Palatino Linotype" pitchFamily="18" charset="0"/>
              </a:rPr>
              <a:t>Ὑ</a:t>
            </a:r>
            <a:r>
              <a:rPr lang="en-US" sz="1500">
                <a:latin typeface="Palatino Linotype" pitchFamily="18" charset="0"/>
              </a:rPr>
              <a:t>πε</a:t>
            </a:r>
            <a:r>
              <a:rPr lang="el-GR" sz="1500">
                <a:latin typeface="Palatino Linotype" pitchFamily="18" charset="0"/>
              </a:rPr>
              <a:t>ύ</a:t>
            </a:r>
            <a:r>
              <a:rPr lang="en-US" sz="1500">
                <a:latin typeface="Palatino Linotype" pitchFamily="18" charset="0"/>
              </a:rPr>
              <a:t>θ</a:t>
            </a:r>
            <a:r>
              <a:rPr lang="el-GR" sz="1500">
                <a:latin typeface="Palatino Linotype" pitchFamily="18" charset="0"/>
              </a:rPr>
              <a:t>υ</a:t>
            </a:r>
            <a:r>
              <a:rPr lang="en-US" sz="1500">
                <a:latin typeface="Palatino Linotype" pitchFamily="18" charset="0"/>
              </a:rPr>
              <a:t>νο</a:t>
            </a:r>
            <a:r>
              <a:rPr lang="el-GR" sz="1500">
                <a:latin typeface="Palatino Linotype" pitchFamily="18" charset="0"/>
              </a:rPr>
              <a:t>ς</a:t>
            </a:r>
            <a:r>
              <a:rPr lang="en-US" sz="1500">
                <a:latin typeface="Palatino Linotype" pitchFamily="18" charset="0"/>
              </a:rPr>
              <a:t> Πολιτιστικ</a:t>
            </a:r>
            <a:r>
              <a:rPr lang="el-GR" sz="1500">
                <a:latin typeface="Palatino Linotype" pitchFamily="18" charset="0"/>
              </a:rPr>
              <a:t>ῶ</a:t>
            </a:r>
            <a:r>
              <a:rPr lang="en-US" sz="1500">
                <a:latin typeface="Palatino Linotype" pitchFamily="18" charset="0"/>
              </a:rPr>
              <a:t>ν Θεμάτων</a:t>
            </a:r>
            <a:r>
              <a:rPr lang="el-GR" sz="1500">
                <a:latin typeface="Palatino Linotype" pitchFamily="18" charset="0"/>
              </a:rPr>
              <a:t> </a:t>
            </a:r>
            <a:r>
              <a:rPr lang="en-US" sz="1500">
                <a:latin typeface="Palatino Linotype" pitchFamily="18" charset="0"/>
              </a:rPr>
              <a:t>τ</a:t>
            </a:r>
            <a:r>
              <a:rPr lang="el-GR" sz="1500">
                <a:latin typeface="Palatino Linotype" pitchFamily="18" charset="0"/>
              </a:rPr>
              <a:t>ῆ</a:t>
            </a:r>
            <a:r>
              <a:rPr lang="en-US" sz="1500">
                <a:latin typeface="Palatino Linotype" pitchFamily="18" charset="0"/>
              </a:rPr>
              <a:t>ς Διεύθυνσης Δευτεροβάθμιας </a:t>
            </a:r>
            <a:r>
              <a:rPr lang="el-GR" sz="1500">
                <a:latin typeface="Palatino Linotype" pitchFamily="18" charset="0"/>
              </a:rPr>
              <a:t>Ἐ</a:t>
            </a:r>
            <a:r>
              <a:rPr lang="en-US" sz="1500">
                <a:latin typeface="Palatino Linotype" pitchFamily="18" charset="0"/>
              </a:rPr>
              <a:t>κπαίδευσης Μαγνησίας</a:t>
            </a:r>
            <a:br>
              <a:rPr lang="en-US" sz="1500">
                <a:latin typeface="Palatino Linotype" pitchFamily="18" charset="0"/>
              </a:rPr>
            </a:br>
            <a:r>
              <a:rPr lang="el-GR" sz="1400">
                <a:latin typeface="Palatino Linotype" pitchFamily="18" charset="0"/>
              </a:rPr>
              <a:t/>
            </a:r>
            <a:br>
              <a:rPr lang="el-GR" sz="1400">
                <a:latin typeface="Palatino Linotype" pitchFamily="18" charset="0"/>
              </a:rPr>
            </a:br>
            <a:r>
              <a:rPr lang="el-GR" sz="1800">
                <a:latin typeface="Palatino Linotype" pitchFamily="18" charset="0"/>
              </a:rPr>
              <a:t>Ἀ</a:t>
            </a:r>
            <a:r>
              <a:rPr lang="en-US" sz="1800">
                <a:latin typeface="Palatino Linotype" pitchFamily="18" charset="0"/>
              </a:rPr>
              <a:t>μοργο</a:t>
            </a:r>
            <a:r>
              <a:rPr lang="el-GR" sz="1800">
                <a:latin typeface="Palatino Linotype" pitchFamily="18" charset="0"/>
              </a:rPr>
              <a:t>ῦ</a:t>
            </a:r>
            <a:r>
              <a:rPr lang="en-US" sz="1800">
                <a:latin typeface="Palatino Linotype" pitchFamily="18" charset="0"/>
              </a:rPr>
              <a:t> 6Β </a:t>
            </a:r>
            <a:r>
              <a:rPr lang="el-GR" sz="1800">
                <a:latin typeface="Palatino Linotype" pitchFamily="18" charset="0"/>
              </a:rPr>
              <a:t>  </a:t>
            </a:r>
            <a:r>
              <a:rPr lang="en-US" sz="1800">
                <a:latin typeface="Palatino Linotype" pitchFamily="18" charset="0"/>
              </a:rPr>
              <a:t>- </a:t>
            </a:r>
            <a:r>
              <a:rPr lang="el-GR" sz="1800">
                <a:latin typeface="Palatino Linotype" pitchFamily="18" charset="0"/>
              </a:rPr>
              <a:t>  </a:t>
            </a:r>
            <a:r>
              <a:rPr lang="en-US" sz="1800">
                <a:latin typeface="Palatino Linotype" pitchFamily="18" charset="0"/>
              </a:rPr>
              <a:t>Τ.Κ.</a:t>
            </a:r>
            <a:r>
              <a:rPr lang="el-GR" sz="1800">
                <a:latin typeface="Palatino Linotype" pitchFamily="18" charset="0"/>
              </a:rPr>
              <a:t>:</a:t>
            </a:r>
            <a:r>
              <a:rPr lang="en-US" sz="1800">
                <a:latin typeface="Palatino Linotype" pitchFamily="18" charset="0"/>
              </a:rPr>
              <a:t> </a:t>
            </a:r>
            <a:r>
              <a:rPr lang="el-GR" sz="1800">
                <a:latin typeface="Palatino Linotype" pitchFamily="18" charset="0"/>
              </a:rPr>
              <a:t> </a:t>
            </a:r>
            <a:r>
              <a:rPr lang="en-US" sz="1800">
                <a:latin typeface="Palatino Linotype" pitchFamily="18" charset="0"/>
              </a:rPr>
              <a:t>38500</a:t>
            </a:r>
            <a:r>
              <a:rPr lang="el-GR" sz="1800">
                <a:latin typeface="Palatino Linotype" pitchFamily="18" charset="0"/>
              </a:rPr>
              <a:t>  </a:t>
            </a:r>
            <a:r>
              <a:rPr lang="en-US" sz="1800">
                <a:latin typeface="Palatino Linotype" pitchFamily="18" charset="0"/>
              </a:rPr>
              <a:t> -</a:t>
            </a:r>
            <a:r>
              <a:rPr lang="el-GR" sz="1800">
                <a:latin typeface="Palatino Linotype" pitchFamily="18" charset="0"/>
              </a:rPr>
              <a:t>  </a:t>
            </a:r>
            <a:r>
              <a:rPr lang="en-US" sz="1800">
                <a:latin typeface="Palatino Linotype" pitchFamily="18" charset="0"/>
              </a:rPr>
              <a:t> Βόλος </a:t>
            </a:r>
            <a:r>
              <a:rPr lang="el-GR" sz="1800">
                <a:latin typeface="Palatino Linotype" pitchFamily="18" charset="0"/>
              </a:rPr>
              <a:t>  </a:t>
            </a:r>
            <a:r>
              <a:rPr lang="en-US" sz="1800">
                <a:latin typeface="Palatino Linotype" pitchFamily="18" charset="0"/>
              </a:rPr>
              <a:t>- </a:t>
            </a:r>
            <a:r>
              <a:rPr lang="el-GR" sz="1800">
                <a:latin typeface="Palatino Linotype" pitchFamily="18" charset="0"/>
              </a:rPr>
              <a:t>  </a:t>
            </a:r>
            <a:r>
              <a:rPr lang="en-US" sz="1800">
                <a:latin typeface="Palatino Linotype" pitchFamily="18" charset="0"/>
              </a:rPr>
              <a:t>Τηλ.</a:t>
            </a:r>
            <a:r>
              <a:rPr lang="el-GR" sz="1800">
                <a:latin typeface="Palatino Linotype" pitchFamily="18" charset="0"/>
              </a:rPr>
              <a:t>:</a:t>
            </a:r>
            <a:r>
              <a:rPr lang="en-US" sz="1800">
                <a:latin typeface="Palatino Linotype" pitchFamily="18" charset="0"/>
              </a:rPr>
              <a:t> </a:t>
            </a:r>
            <a:r>
              <a:rPr lang="el-GR" sz="1800">
                <a:latin typeface="Palatino Linotype" pitchFamily="18" charset="0"/>
              </a:rPr>
              <a:t> + 30 </a:t>
            </a:r>
            <a:r>
              <a:rPr lang="en-US" sz="1800">
                <a:latin typeface="Palatino Linotype" pitchFamily="18" charset="0"/>
              </a:rPr>
              <a:t>6947774647</a:t>
            </a:r>
            <a:br>
              <a:rPr lang="en-US" sz="1800">
                <a:latin typeface="Palatino Linotype" pitchFamily="18" charset="0"/>
              </a:rPr>
            </a:br>
            <a:r>
              <a:rPr lang="en-US" sz="1800">
                <a:latin typeface="Palatino Linotype" pitchFamily="18" charset="0"/>
              </a:rPr>
              <a:t>E-mail: </a:t>
            </a:r>
            <a:r>
              <a:rPr lang="el-GR" sz="1800">
                <a:latin typeface="Palatino Linotype" pitchFamily="18" charset="0"/>
              </a:rPr>
              <a:t>	</a:t>
            </a:r>
            <a:r>
              <a:rPr lang="en-US" sz="1800">
                <a:latin typeface="Palatino Linotype" pitchFamily="18" charset="0"/>
              </a:rPr>
              <a:t>8kxk8@in.gr </a:t>
            </a:r>
            <a:r>
              <a:rPr lang="el-GR" sz="1800">
                <a:latin typeface="Palatino Linotype" pitchFamily="18" charset="0"/>
              </a:rPr>
              <a:t>  </a:t>
            </a:r>
            <a:r>
              <a:rPr lang="en-US" sz="1800">
                <a:latin typeface="Palatino Linotype" pitchFamily="18" charset="0"/>
              </a:rPr>
              <a:t>κα</a:t>
            </a:r>
            <a:r>
              <a:rPr lang="el-GR" sz="1800">
                <a:latin typeface="Palatino Linotype" pitchFamily="18" charset="0"/>
              </a:rPr>
              <a:t>ὶ   </a:t>
            </a:r>
            <a:r>
              <a:rPr lang="en-US" sz="1800">
                <a:latin typeface="Palatino Linotype" pitchFamily="18" charset="0"/>
              </a:rPr>
              <a:t>grpolit@dide.mag.sch.gr</a:t>
            </a:r>
            <a:endParaRPr lang="el-GR" sz="1800">
              <a:latin typeface="Palatino Linotype" pitchFamily="18" charset="0"/>
            </a:endParaRPr>
          </a:p>
        </p:txBody>
      </p:sp>
      <p:sp>
        <p:nvSpPr>
          <p:cNvPr id="523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425" y="2420938"/>
            <a:ext cx="8937625" cy="2405062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l-GR" sz="6000" b="1">
                <a:solidFill>
                  <a:srgbClr val="FF0000"/>
                </a:solidFill>
                <a:latin typeface="Palatino Linotype" pitchFamily="18" charset="0"/>
              </a:rPr>
              <a:t>Μουσικὲς ἐκφάνσεις</a:t>
            </a:r>
          </a:p>
          <a:p>
            <a:pPr algn="ctr">
              <a:buFont typeface="Wingdings" pitchFamily="2" charset="2"/>
              <a:buNone/>
            </a:pPr>
            <a:r>
              <a:rPr lang="el-GR" sz="6000" b="1">
                <a:solidFill>
                  <a:srgbClr val="FF0000"/>
                </a:solidFill>
                <a:latin typeface="Palatino Linotype" pitchFamily="18" charset="0"/>
              </a:rPr>
              <a:t>στὸ ἔργο τοῦ Θεόφιλου</a:t>
            </a:r>
          </a:p>
        </p:txBody>
      </p:sp>
      <p:sp>
        <p:nvSpPr>
          <p:cNvPr id="523268" name="Text Box 4"/>
          <p:cNvSpPr txBox="1">
            <a:spLocks noChangeArrowheads="1"/>
          </p:cNvSpPr>
          <p:nvPr/>
        </p:nvSpPr>
        <p:spPr bwMode="auto">
          <a:xfrm>
            <a:off x="1476375" y="4868863"/>
            <a:ext cx="59039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l-GR" sz="4000" b="1">
                <a:solidFill>
                  <a:schemeClr val="hlink"/>
                </a:solidFill>
                <a:latin typeface="Palatino Linotype" pitchFamily="18" charset="0"/>
              </a:rPr>
              <a:t>Εὐχαριστῶ θερμῶς  γιὰ τὴν ὑπομονή σας</a:t>
            </a:r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Κ.</a:t>
            </a:r>
            <a:r>
              <a:rPr lang="en-US" smtClean="0"/>
              <a:t> </a:t>
            </a:r>
            <a:r>
              <a:rPr lang="el-GR" smtClean="0"/>
              <a:t>Χ.</a:t>
            </a:r>
            <a:r>
              <a:rPr lang="en-US" smtClean="0"/>
              <a:t> </a:t>
            </a:r>
            <a:r>
              <a:rPr lang="el-GR" smtClean="0"/>
              <a:t>Καραγκούνης, </a:t>
            </a:r>
            <a:r>
              <a:rPr lang="el-GR" i="1" smtClean="0"/>
              <a:t>Μουσικὲς Ἐκφάνσεις στὸ ἔργο τοῦ Θεόφιλου.</a:t>
            </a:r>
            <a:endParaRPr lang="el-GR" i="1"/>
          </a:p>
        </p:txBody>
      </p:sp>
      <p:sp>
        <p:nvSpPr>
          <p:cNvPr id="9" name="8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5E227-172E-4A02-8A6C-44C4EDCE9A19}" type="datetime9">
              <a:rPr lang="el-GR" smtClean="0"/>
              <a:pPr/>
              <a:t>3/2/2017 5:11:08 μμ</a:t>
            </a:fld>
            <a:endParaRPr lang="el-G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Ροή">
  <a:themeElements>
    <a:clrScheme name="Ροή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Ροή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Ροή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Ροή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Ροή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Ροή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Ροή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Ροή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Ροή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Ροή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Ροή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7618</TotalTime>
  <Words>3476</Words>
  <Application>Microsoft Office PowerPoint</Application>
  <PresentationFormat>Προβολή στην οθόνη (4:3)</PresentationFormat>
  <Paragraphs>659</Paragraphs>
  <Slides>119</Slides>
  <Notes>4</Notes>
  <HiddenSlides>0</HiddenSlides>
  <MMClips>57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119</vt:i4>
      </vt:variant>
    </vt:vector>
  </HeadingPairs>
  <TitlesOfParts>
    <vt:vector size="120" baseType="lpstr">
      <vt:lpstr>Ροή</vt:lpstr>
      <vt:lpstr>Κωνσταντῖνος Χαριλ. Καραγκούνης  Θεολόγος - Δρ. Βυζαντινῆς Μουσικολογίας του Κ.Π.Α. Ὑπεύθυνος Πολιτιστικῶν Θεμάτων τῆς Διεύθυνσης Δευτεροβάθμιας Ἐκπαίδευσης Μαγνησίας  Ἀμοργοῦ 6Β   -   Τ.Κ.:  385 00   -   Βόλος   -   Τηλ.:  + 30 6947774647 E-mail:  8kxk8@in.gr, kxkaragounis@gmail.com  καὶ   grpolit@dide.mag.sch.gr </vt:lpstr>
      <vt:lpstr>Ὁ Θεόφιλος φωτογραφιζόμενος</vt:lpstr>
      <vt:lpstr>Ὁ Θεόφιλος φωτογραφιζόμενος</vt:lpstr>
      <vt:lpstr>Ἐρωτόκριτος καὶ Ἀρετοῦσα</vt:lpstr>
      <vt:lpstr>Ἡ Ἀρετοῦσα θέτει ἐπὶ τῆς κεφαλῆς τοῦ Ἐρωτόκριτου τὸ στέφανο τῆς νίκης</vt:lpstr>
      <vt:lpstr>Διὰ "σχηνοίου" ὁ Ἐρωτόκριτος εἰς τὸν ἐξώστην ἀναβιβαζόμενος  χαιρετῶν τὴν Ἀρετοῦσαν</vt:lpstr>
      <vt:lpstr>Ἑνότητες</vt:lpstr>
      <vt:lpstr>Ἑνότητα Πρώτη</vt:lpstr>
      <vt:lpstr>Ἑνότητα Πρώτη</vt:lpstr>
      <vt:lpstr>Ἑνότητα Πρώτη</vt:lpstr>
      <vt:lpstr>Φοίβου Ἀνωγειανάκη, Ἑλληνικὰ Λαϊκὰ Μουσικὰ Ὄργανα</vt:lpstr>
      <vt:lpstr>Ἑνότητα Πρώτη</vt:lpstr>
      <vt:lpstr>Ὁ χαιρετισμὸς τοῦ Μάη</vt:lpstr>
      <vt:lpstr>Πανήγυρις τῆς εἰσοδείας τοῦ Κονιὰκ τοῦ Ἀνδρέου Καμπᾶ ἐν Πειραιεῖ</vt:lpstr>
      <vt:lpstr>Ἡ νίκη τοῦ Πέτρου Μαυρομιχάλη καὶ τῶν Λακώνων περὶ τὴν Βέργαν</vt:lpstr>
      <vt:lpstr>Τουμπί, Τουμπάκι, Ντα(β)ούλι</vt:lpstr>
      <vt:lpstr>Ὁ Κατσαντώνης εἰς τὰ Τζουμέρκα</vt:lpstr>
      <vt:lpstr>Διαφάνεια 18</vt:lpstr>
      <vt:lpstr>Τὸ 1822. Ὁ Στρατηγὸς τῆς "Πελλοπονήσου" Θεόδωρος Κολοκοτρώνης εἰς τὸν κάμπον τῆς Λέρνης λίμνης</vt:lpstr>
      <vt:lpstr>Ντέφι, Νταϊρές, Ντα(χ)αρές</vt:lpstr>
      <vt:lpstr>Ἑνότητα Πρώτη</vt:lpstr>
      <vt:lpstr>Ὁ Κατσαντώνης εἰς τὰ Τζουμέρκα</vt:lpstr>
      <vt:lpstr>Διαφάνεια 23</vt:lpstr>
      <vt:lpstr>Ὁ Κατσαντώνης εἰς τὰ Τζουμέρκα</vt:lpstr>
      <vt:lpstr>Τὸ 1822. Ὁ Στρατηγὸς τῆς "Πελλοπονήσου" Θεόδωρος Κολοκοτρώνης εἰς τὸν κάμπον τῆς Λέρνης λίμνης</vt:lpstr>
      <vt:lpstr>Μουσουνίτσα παρὰ τὴν γέφυρα τῆς Ἀλαμάνας</vt:lpstr>
      <vt:lpstr>Ποιμένες Χειμάρας ἐκ τῆς "ὑπαρχείας" Ἡπείρου</vt:lpstr>
      <vt:lpstr>Βοσκός</vt:lpstr>
      <vt:lpstr>Ὁ Χορός... εἰς τὰ Μέγαρα</vt:lpstr>
      <vt:lpstr>Ὁ Χορὸς τοῦ Ζαλόγγου</vt:lpstr>
      <vt:lpstr>Σουραύλι, Φλογέρα, Τζαμάρα, Καβάλι</vt:lpstr>
      <vt:lpstr>Ἑνότητα Πρώτη</vt:lpstr>
      <vt:lpstr>Ὁ χαιρετισμός τοῦ Μάη</vt:lpstr>
      <vt:lpstr>Πανήγυρις τῆς εἰσοδείας τοῦ Κονιὰκ τοῦ Ἀνδρέου Καμπᾶ ἐν Πειραιεῖ</vt:lpstr>
      <vt:lpstr>Ζουρνάς, Πίπιζα, Καραμούζα</vt:lpstr>
      <vt:lpstr>"Ἁγιασιώτισες Χορεύοντες" εἰς τὴν Καρύνην.</vt:lpstr>
      <vt:lpstr>Διαφάνεια 37</vt:lpstr>
      <vt:lpstr>Ἑνότητα Πρώτη</vt:lpstr>
      <vt:lpstr>Ὁ Χορὸς τοῦ Ζαλόγγου</vt:lpstr>
      <vt:lpstr>Ὁ Χορός... εἰς τὰ Μέγαρα</vt:lpstr>
      <vt:lpstr>Διαφάνεια 41</vt:lpstr>
      <vt:lpstr>Ἑνότητα Πρώτη</vt:lpstr>
      <vt:lpstr>Ὁ Ρήγας Φεραῖος ἐξάπτει τὸν ὑπὲρ τῆς ἐλευθερίας τῆς Ἑλλάδος πρὸς τοὺς Ἕλληνας ἔρωτα</vt:lpstr>
      <vt:lpstr>Ὁ ἀτρώμητος Κατσαντώνης</vt:lpstr>
      <vt:lpstr>Ὁ Κατσαντώνης εἰς τὰ Τζουμέρκα</vt:lpstr>
      <vt:lpstr>Ὁ Κατσαντώνης εἰς τὰ Τζουμέρκα</vt:lpstr>
      <vt:lpstr>Διαφάνεια 47</vt:lpstr>
      <vt:lpstr>Ὁ Κολοκοτρώνης</vt:lpstr>
      <vt:lpstr>Τὸ 1822. Ὁ Στρατηγὸς τῆς "Πελλοπονήσου" Θεόδωρος Κολοκοτρώνης εἰς τὸν κάμπον τῆς Λέρνης λίμνης</vt:lpstr>
      <vt:lpstr>Διαφάνεια 50</vt:lpstr>
      <vt:lpstr>Διαφάνεια 51</vt:lpstr>
      <vt:lpstr>"Ἁγιασιώτισες Χορεύοντες" εἰς τὴν Καρύνην.</vt:lpstr>
      <vt:lpstr>Διαφάνεια 53</vt:lpstr>
      <vt:lpstr>Ἑνότητα Πρώτη</vt:lpstr>
      <vt:lpstr>"Λίμνιος" Κεχαγιᾶς</vt:lpstr>
      <vt:lpstr>Διαφάνεια 56</vt:lpstr>
      <vt:lpstr>Διαφάνεια 57</vt:lpstr>
      <vt:lpstr>"Ἁγιασιώτισες Χορεύοντες" εἰς τὴν Καρύνην.</vt:lpstr>
      <vt:lpstr>Διαφάνεια 59</vt:lpstr>
      <vt:lpstr>Ἑνότητα Πρώτη</vt:lpstr>
      <vt:lpstr>Ἐν Σμύρνῃ κάμηλοι φορτηγοί</vt:lpstr>
      <vt:lpstr>Ἑνότητα Πρώτη</vt:lpstr>
      <vt:lpstr>Ὁ Ἀρκουδιάρης</vt:lpstr>
      <vt:lpstr>Ἡ Ἄρκτος χορεύουσα</vt:lpstr>
      <vt:lpstr>Διαφάνεια 65</vt:lpstr>
      <vt:lpstr>Οἱ Ἀλβανοὶ Χορεύοντες</vt:lpstr>
      <vt:lpstr>Ἑνότητα Πρώτη</vt:lpstr>
      <vt:lpstr>Διαφάνεια 68</vt:lpstr>
      <vt:lpstr>Ἑνότητα Πρώτη</vt:lpstr>
      <vt:lpstr>Τσιρίτογλου Ζεγπὲκ "Καπιτάνιος" τοῦ Ἀϊδινίου τὸ 1870 </vt:lpstr>
      <vt:lpstr>Ὀθωμανὶς "πιανίζει" Τουρκικὸν παιγνίδιον Μπαγλαμᾶ</vt:lpstr>
      <vt:lpstr>Οἱ Ἀλβανοὶ Χορεύοντες</vt:lpstr>
      <vt:lpstr>Διαφάνεια 73</vt:lpstr>
      <vt:lpstr>Ἑνότητα Πρώτη</vt:lpstr>
      <vt:lpstr>Ἑνότητα Πρώτη</vt:lpstr>
      <vt:lpstr>Ἑνότητα Πρώτη</vt:lpstr>
      <vt:lpstr>Ἑλληνὶς Χορεύτρια</vt:lpstr>
      <vt:lpstr>Ραψωδός, Ἡ ἀνάγνωσις τοῦ Ὁμήρου</vt:lpstr>
      <vt:lpstr>Ἑνότητα Πρώτη</vt:lpstr>
      <vt:lpstr>Τοιχογραφικὸ θέμα</vt:lpstr>
      <vt:lpstr>Διαφάνεια 81</vt:lpstr>
      <vt:lpstr>Ἡ Ἀρετοῦσα στέφει θέτει ἐπὶ τῆς κεφαλῆς τοῦ Ἐρωτόκριτου τὸ στέφανο τῆς νίκης</vt:lpstr>
      <vt:lpstr>Ἡ Ἀρετοῦσα στέφει θέτει ἐπὶ τῆς κεφαλῆς τοῦ Ἐρωτόκριτου τὸ στέφανο τῆς νίκης</vt:lpstr>
      <vt:lpstr>Διαφάνεια 84</vt:lpstr>
      <vt:lpstr>Ἑνότητα Πρώτη</vt:lpstr>
      <vt:lpstr>Ἡ ποιήτρια τῆς νήσου λέσβου Σαπφῶ καὶ ὁ κυθαρωδὸς Ἀλκαῖος</vt:lpstr>
      <vt:lpstr>Ραψωδός, Ἡ ἀνάγνωσις τοῦ Ὁμήρου</vt:lpstr>
      <vt:lpstr>Διαφάνεια 88</vt:lpstr>
      <vt:lpstr>Διαφάνεια 89</vt:lpstr>
      <vt:lpstr>Ἑνότητα Πρώτη</vt:lpstr>
      <vt:lpstr>Ἡ ὡραία Ἀδριάνα τῶν Ἀθηνῶν</vt:lpstr>
      <vt:lpstr>Πηδῶντες τὴ φωτιά. Ξιφομαχία Ἄγγλων Σκωτσέζων καὶ ἄλλοι "παιανίζων« τὰ ὄργανα τῆς μουσικῆς</vt:lpstr>
      <vt:lpstr>Ἑνότητα Δεύτερη</vt:lpstr>
      <vt:lpstr>Διαφάνεια 94</vt:lpstr>
      <vt:lpstr>Μουσουνίτσα παρὰ τὴν γέφυρα τῆς Ἀλαμάνας</vt:lpstr>
      <vt:lpstr>Ποιμένες Χειμάρας ἐκ τῆς "ὑπαρχείας" Ἡπείρου</vt:lpstr>
      <vt:lpstr>Βοσκός</vt:lpstr>
      <vt:lpstr>"Λίμνιος" Κεχαγιᾶς</vt:lpstr>
      <vt:lpstr>Ἑνότητα Τρίτη</vt:lpstr>
      <vt:lpstr>Ὁ Χορὸς τοῦ Ζαλόγγου</vt:lpstr>
      <vt:lpstr>Ὁ Θεόδωρος Κολοκοτρώνης συναθροίζει εἰς τὴν λίμνην Λέρνην τοὺς νικητὲς τοῦ Δράμαλη</vt:lpstr>
      <vt:lpstr>Τὸ 1822. Ὁ Στρατηγὸς τῆς "Πελλοπονήσου" Θεόδωρος Κολοκοτρώνης εἰς τὸν κάμπον τῆς Λέρνης λίμνης</vt:lpstr>
      <vt:lpstr>Ὁ χαιρετισμός τοῦ Μάη</vt:lpstr>
      <vt:lpstr>Πανήγυρις τῆς εἰσοδείας τοῦ Κονιὰκ τοῦ Ἀνδρέου Καμπᾶ ἐν Πειραιεῖ</vt:lpstr>
      <vt:lpstr>Ὁ Χορός... εἰς τὰ Μέγαρα</vt:lpstr>
      <vt:lpstr>"Ἁγιασιώτισες Χορεύοντες" εἰς τὴν Καρύνην.</vt:lpstr>
      <vt:lpstr>Οἱ Ἀλβανοὶ Χορεύοντες</vt:lpstr>
      <vt:lpstr>Διαφάνεια 108</vt:lpstr>
      <vt:lpstr>Ἑνότητα Τέταρτη</vt:lpstr>
      <vt:lpstr>Μουσουνίτσα παρὰ τὴν γέφυρα τῆς Ἀλαμάνας</vt:lpstr>
      <vt:lpstr>Ὁ Θεόδωρος Κολοκοτρώνης συναθροίζει εἰς τὴν λίμνην Λέρνην τοὺς νικητὲς τοῦ Δράμαλη</vt:lpstr>
      <vt:lpstr>Τὸ 1822. Ὁ Στρατηγὸς τῆς "Πελλοπονήσου" Θεόδωρος Κολοκοτρώνης εἰς τὸν κάμπον τῆς Λέρνης λίμνης</vt:lpstr>
      <vt:lpstr>Ὁ ἀτρώμητος Κατσαντώνης</vt:lpstr>
      <vt:lpstr>Ὁ Κατσαντώνης εἰς τὰ Τζουμέρκα</vt:lpstr>
      <vt:lpstr>Ὁ Χορὸς τοῦ Ζαλόγγου</vt:lpstr>
      <vt:lpstr>Διαφάνεια 116</vt:lpstr>
      <vt:lpstr>Διαφάνεια 117</vt:lpstr>
      <vt:lpstr>Διαφάνεια 118</vt:lpstr>
      <vt:lpstr>Κωνσταντῖνος Χαριλ. Καραγκούνης  Θεολόγος - Δρ. Βυζαντινῆς Μουσικολογίας Ὑπεύθυνος Πολιτιστικῶν Θεμάτων τῆς Διεύθυνσης Δευτεροβάθμιας Ἐκπαίδευσης Μαγνησίας  Ἀμοργοῦ 6Β   -   Τ.Κ.:  38500   -   Βόλος   -   Τηλ.:  + 30 6947774647 E-mail:  8kxk8@in.gr   καὶ   grpolit@dide.mag.sch.gr</vt:lpstr>
    </vt:vector>
  </TitlesOfParts>
  <Company>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Karagounis</dc:creator>
  <cp:lastModifiedBy>user</cp:lastModifiedBy>
  <cp:revision>253</cp:revision>
  <dcterms:created xsi:type="dcterms:W3CDTF">2008-02-11T11:33:43Z</dcterms:created>
  <dcterms:modified xsi:type="dcterms:W3CDTF">2017-02-03T15:11:25Z</dcterms:modified>
</cp:coreProperties>
</file>