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sldIdLst>
    <p:sldId id="256" r:id="rId2"/>
    <p:sldId id="307" r:id="rId3"/>
    <p:sldId id="309" r:id="rId4"/>
    <p:sldId id="301" r:id="rId5"/>
    <p:sldId id="315" r:id="rId6"/>
    <p:sldId id="259" r:id="rId7"/>
    <p:sldId id="279" r:id="rId8"/>
    <p:sldId id="316" r:id="rId9"/>
    <p:sldId id="280" r:id="rId10"/>
    <p:sldId id="310" r:id="rId11"/>
    <p:sldId id="311" r:id="rId12"/>
    <p:sldId id="312" r:id="rId13"/>
    <p:sldId id="317" r:id="rId14"/>
    <p:sldId id="281" r:id="rId15"/>
    <p:sldId id="286" r:id="rId16"/>
    <p:sldId id="320" r:id="rId17"/>
    <p:sldId id="322" r:id="rId18"/>
    <p:sldId id="264" r:id="rId19"/>
    <p:sldId id="355" r:id="rId20"/>
    <p:sldId id="331" r:id="rId21"/>
    <p:sldId id="390" r:id="rId22"/>
    <p:sldId id="357" r:id="rId23"/>
    <p:sldId id="358" r:id="rId24"/>
    <p:sldId id="391" r:id="rId25"/>
    <p:sldId id="359" r:id="rId26"/>
    <p:sldId id="413" r:id="rId27"/>
    <p:sldId id="395" r:id="rId28"/>
    <p:sldId id="393" r:id="rId29"/>
    <p:sldId id="396" r:id="rId30"/>
    <p:sldId id="397" r:id="rId31"/>
    <p:sldId id="398" r:id="rId32"/>
    <p:sldId id="394" r:id="rId33"/>
    <p:sldId id="399" r:id="rId34"/>
    <p:sldId id="400" r:id="rId35"/>
    <p:sldId id="362" r:id="rId36"/>
    <p:sldId id="401" r:id="rId37"/>
    <p:sldId id="403" r:id="rId38"/>
    <p:sldId id="414" r:id="rId39"/>
    <p:sldId id="402" r:id="rId40"/>
    <p:sldId id="405" r:id="rId41"/>
    <p:sldId id="404" r:id="rId42"/>
    <p:sldId id="363" r:id="rId43"/>
    <p:sldId id="406" r:id="rId44"/>
    <p:sldId id="408" r:id="rId45"/>
    <p:sldId id="407" r:id="rId46"/>
    <p:sldId id="364" r:id="rId47"/>
    <p:sldId id="365" r:id="rId48"/>
    <p:sldId id="415" r:id="rId49"/>
    <p:sldId id="416" r:id="rId50"/>
    <p:sldId id="366" r:id="rId51"/>
    <p:sldId id="417" r:id="rId52"/>
    <p:sldId id="368" r:id="rId53"/>
    <p:sldId id="418" r:id="rId54"/>
    <p:sldId id="370" r:id="rId55"/>
    <p:sldId id="419" r:id="rId56"/>
    <p:sldId id="371" r:id="rId57"/>
    <p:sldId id="420" r:id="rId58"/>
    <p:sldId id="372" r:id="rId59"/>
    <p:sldId id="373" r:id="rId60"/>
    <p:sldId id="421" r:id="rId61"/>
    <p:sldId id="375" r:id="rId62"/>
    <p:sldId id="376" r:id="rId63"/>
    <p:sldId id="377" r:id="rId64"/>
    <p:sldId id="422" r:id="rId65"/>
    <p:sldId id="423" r:id="rId66"/>
    <p:sldId id="424" r:id="rId67"/>
    <p:sldId id="425" r:id="rId68"/>
    <p:sldId id="426" r:id="rId69"/>
    <p:sldId id="427" r:id="rId70"/>
    <p:sldId id="428" r:id="rId71"/>
    <p:sldId id="429" r:id="rId72"/>
    <p:sldId id="378" r:id="rId73"/>
    <p:sldId id="379" r:id="rId74"/>
    <p:sldId id="430" r:id="rId75"/>
    <p:sldId id="431" r:id="rId76"/>
    <p:sldId id="432" r:id="rId77"/>
    <p:sldId id="380" r:id="rId78"/>
    <p:sldId id="433" r:id="rId79"/>
    <p:sldId id="381" r:id="rId80"/>
    <p:sldId id="382" r:id="rId81"/>
    <p:sldId id="435" r:id="rId82"/>
    <p:sldId id="383" r:id="rId83"/>
    <p:sldId id="384" r:id="rId84"/>
    <p:sldId id="385" r:id="rId85"/>
    <p:sldId id="436" r:id="rId86"/>
    <p:sldId id="295" r:id="rId87"/>
    <p:sldId id="288" r:id="rId88"/>
    <p:sldId id="329" r:id="rId89"/>
    <p:sldId id="330" r:id="rId90"/>
    <p:sldId id="321" r:id="rId91"/>
    <p:sldId id="275" r:id="rId92"/>
    <p:sldId id="434" r:id="rId93"/>
    <p:sldId id="273" r:id="rId94"/>
    <p:sldId id="274" r:id="rId95"/>
    <p:sldId id="278" r:id="rId96"/>
    <p:sldId id="277" r:id="rId97"/>
    <p:sldId id="269" r:id="rId98"/>
    <p:sldId id="268" r:id="rId99"/>
    <p:sldId id="260" r:id="rId100"/>
    <p:sldId id="323" r:id="rId101"/>
    <p:sldId id="263" r:id="rId102"/>
    <p:sldId id="270" r:id="rId103"/>
    <p:sldId id="300" r:id="rId104"/>
    <p:sldId id="271" r:id="rId105"/>
    <p:sldId id="261" r:id="rId106"/>
    <p:sldId id="272" r:id="rId107"/>
    <p:sldId id="325" r:id="rId108"/>
    <p:sldId id="293" r:id="rId109"/>
    <p:sldId id="324" r:id="rId110"/>
    <p:sldId id="327" r:id="rId111"/>
    <p:sldId id="326" r:id="rId112"/>
    <p:sldId id="328" r:id="rId113"/>
  </p:sldIdLst>
  <p:sldSz cx="9144000" cy="6858000" type="screen4x3"/>
  <p:notesSz cx="6858000" cy="9144000"/>
  <p:defaultTextStyle>
    <a:defPPr>
      <a:defRPr lang="el-G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agouni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990033"/>
    <a:srgbClr val="A50021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0" autoAdjust="0"/>
    <p:restoredTop sz="94660"/>
  </p:normalViewPr>
  <p:slideViewPr>
    <p:cSldViewPr>
      <p:cViewPr varScale="1">
        <p:scale>
          <a:sx n="83" d="100"/>
          <a:sy n="83" d="100"/>
        </p:scale>
        <p:origin x="15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4131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1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1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1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1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2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2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2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2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2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2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132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4132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4132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2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3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4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5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5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135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41353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141354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41355" name="Rectangle 4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41356" name="Rectangle 4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41357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342B7E-74BB-4BE8-9EE3-8D4AF8B990E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0779E-BE81-4DEC-BA45-A412C9E34BF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F91CA-0335-4CF5-AC89-F0E560B7CBA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D0D3661-9B5C-48C8-A46F-D0893E7BE90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7784085-0ED7-436F-AF9D-205899AB862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3B618CB-36DE-4261-886B-68F639D6825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F0724A-C8A3-4743-89FF-060A53E2F18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C3FBE2-DF45-4173-884A-F3B66C755D1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20C40-FC65-4751-A91D-AF0439386CE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B453A-86D1-465D-98DE-E1871D8DB30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70431-61F8-4FDC-A58C-15EE442F7E8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FB7DC-FD6D-47B2-9F5C-A823416DD8A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E92ED-6D1D-49F8-9F31-6AF1FDD3D5A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FC865-B440-4DCE-8BD8-979DDDB4A76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389CE-9E75-4519-8C4A-0E053CAFC0F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96952-DC32-4A22-B30A-8EFF1916F27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40291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2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3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4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5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6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7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8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299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300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301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0302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40303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40304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05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06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07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08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09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0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1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2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3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4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5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6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7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8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19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0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1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2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3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4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5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6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7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0328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40329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40330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40331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/>
          </a:p>
        </p:txBody>
      </p:sp>
      <p:sp>
        <p:nvSpPr>
          <p:cNvPr id="140332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/>
          </a:p>
        </p:txBody>
      </p:sp>
      <p:sp>
        <p:nvSpPr>
          <p:cNvPr id="140333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9AA24E8-427F-48AD-90B0-7CD23B30C03D}" type="slidenum">
              <a:rPr lang="el-GR"/>
              <a:pPr/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ransition>
    <p:pull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135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3.jpe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4.jpe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2808288"/>
          </a:xfrm>
        </p:spPr>
        <p:txBody>
          <a:bodyPr/>
          <a:lstStyle/>
          <a:p>
            <a:r>
              <a:rPr lang="el-GR">
                <a:latin typeface="Byzantine" pitchFamily="2" charset="2"/>
              </a:rPr>
              <a:t>Συλλογος</a:t>
            </a:r>
            <a:br>
              <a:rPr lang="el-GR">
                <a:latin typeface="Byzantine" pitchFamily="2" charset="2"/>
              </a:rPr>
            </a:br>
            <a:br>
              <a:rPr lang="el-GR" sz="2000">
                <a:latin typeface="Byzantine" pitchFamily="2" charset="2"/>
              </a:rPr>
            </a:br>
            <a:r>
              <a:rPr lang="el-GR">
                <a:latin typeface="Byzantine" pitchFamily="2" charset="2"/>
              </a:rPr>
              <a:t>Ε. Δ. Ρ. Α. Μ. Ε.</a:t>
            </a:r>
            <a:br>
              <a:rPr lang="el-GR">
                <a:latin typeface="Byzantine" pitchFamily="2" charset="2"/>
              </a:rPr>
            </a:br>
            <a:br>
              <a:rPr lang="el-GR" sz="2000">
                <a:latin typeface="Byzantine" pitchFamily="2" charset="2"/>
              </a:rPr>
            </a:br>
            <a:r>
              <a:rPr lang="el-GR">
                <a:latin typeface="Byzantine" pitchFamily="2" charset="2"/>
              </a:rPr>
              <a:t>Παναγιωτης Αχειλας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19475"/>
            <a:ext cx="6400800" cy="1377950"/>
          </a:xfrm>
        </p:spPr>
        <p:txBody>
          <a:bodyPr/>
          <a:lstStyle/>
          <a:p>
            <a:r>
              <a:rPr lang="el-GR" sz="3600">
                <a:latin typeface="Algerian" pitchFamily="82" charset="0"/>
              </a:rPr>
              <a:t>Έτος Ιδρύσεως</a:t>
            </a:r>
          </a:p>
          <a:p>
            <a:r>
              <a:rPr lang="el-GR" sz="3600">
                <a:latin typeface="Algerian" pitchFamily="82" charset="0"/>
              </a:rPr>
              <a:t>23 Φεβρουαρίου 1992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427538" y="5602288"/>
            <a:ext cx="504031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MgDimitrios UC Pol" pitchFamily="2" charset="0"/>
              </a:rPr>
              <a:t>Κων/νος Χαριλ. Καραγκούνης</a:t>
            </a:r>
          </a:p>
          <a:p>
            <a:pPr>
              <a:spcBef>
                <a:spcPct val="50000"/>
              </a:spcBef>
            </a:pPr>
            <a:r>
              <a:rPr lang="el-GR">
                <a:latin typeface="MgDimitrios UC Pol" pitchFamily="2" charset="0"/>
              </a:rPr>
              <a:t>Θεολόγος – Δρ. Βυζαντινής Μουσικολογίας</a:t>
            </a:r>
          </a:p>
          <a:p>
            <a:pPr>
              <a:spcBef>
                <a:spcPct val="50000"/>
              </a:spcBef>
            </a:pPr>
            <a:r>
              <a:rPr lang="el-GR">
                <a:latin typeface="MgDimitrios UC Pol" pitchFamily="2" charset="0"/>
              </a:rPr>
              <a:t>Υπεύθυνος Πολιτιστικών Θεμάτων Δ.Δ.Ε Μαγνησίας</a:t>
            </a:r>
          </a:p>
        </p:txBody>
      </p:sp>
    </p:spTree>
  </p:cSld>
  <p:clrMapOvr>
    <a:masterClrMapping/>
  </p:clrMapOvr>
  <p:transition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8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28863" y="1600200"/>
            <a:ext cx="4475162" cy="4530725"/>
          </a:xfrm>
        </p:spPr>
        <p:txBody>
          <a:bodyPr/>
          <a:lstStyle/>
          <a:p>
            <a:pPr marL="577850" indent="-577850"/>
            <a:r>
              <a:rPr lang="en-US" sz="3600" b="1">
                <a:latin typeface="MgDimitrios UC Pol" pitchFamily="2" charset="0"/>
              </a:rPr>
              <a:t>Διοίκηση και Μέλη.</a:t>
            </a:r>
            <a:endParaRPr lang="el-GR" sz="3600">
              <a:latin typeface="MgDimitrios UC Pol" pitchFamily="2" charset="0"/>
            </a:endParaRPr>
          </a:p>
          <a:p>
            <a:pPr marL="1327150" lvl="2" indent="-412750" algn="ctr">
              <a:buFont typeface="Wingdings" pitchFamily="2" charset="2"/>
              <a:buNone/>
            </a:pPr>
            <a:endParaRPr lang="en-US" sz="2600">
              <a:latin typeface="MgDimitrios UC Pol" pitchFamily="2" charset="0"/>
            </a:endParaRP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ΔΣ - Εφ.Επ. - Εξ.Επ. </a:t>
            </a:r>
            <a:endParaRPr lang="el-GR" sz="3000">
              <a:latin typeface="MgDimitrios UC Pol" pitchFamily="2" charset="0"/>
            </a:endParaRP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Ιδρυτικά Μέλη.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Δόκιμα Μέλη.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Τακτικά Μέλη.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Επίτ</a:t>
            </a:r>
            <a:r>
              <a:rPr lang="el-GR" sz="3000">
                <a:latin typeface="MgDimitrios UC Pol" pitchFamily="2" charset="0"/>
              </a:rPr>
              <a:t>ι</a:t>
            </a:r>
            <a:r>
              <a:rPr lang="en-US" sz="3000">
                <a:latin typeface="MgDimitrios UC Pol" pitchFamily="2" charset="0"/>
              </a:rPr>
              <a:t>μα Μέλη.</a:t>
            </a:r>
            <a:endParaRPr lang="el-GR" sz="3000">
              <a:latin typeface="MgDimitrios UC Pol" pitchFamily="2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92363"/>
            <a:ext cx="8218488" cy="2908300"/>
          </a:xfrm>
        </p:spPr>
        <p:txBody>
          <a:bodyPr/>
          <a:lstStyle/>
          <a:p>
            <a:pPr marL="952500" lvl="1" indent="-495300">
              <a:buFontTx/>
              <a:buAutoNum type="arabicPeriod" startAt="5"/>
            </a:pPr>
            <a:r>
              <a:rPr lang="el-GR" sz="2400" b="1" i="1">
                <a:latin typeface="MgDimitrios UC Pol" pitchFamily="2" charset="0"/>
              </a:rPr>
              <a:t>Ηχογραφήσεις - Κυκλοφορίες Κασετών και Δίσκων (Ήχου και Εικόνος).</a:t>
            </a:r>
          </a:p>
          <a:p>
            <a:pPr marL="952500" lvl="1" indent="-495300">
              <a:buFontTx/>
              <a:buNone/>
            </a:pPr>
            <a:endParaRPr lang="el-GR" sz="2400" b="1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Μικρασιάτικη Μουσική και Τραγούδια.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Κεραμιδιώτικη Μουσική Παράδοση.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Εκκλησιαστικοί Ύμνοι.</a:t>
            </a: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457200" y="15875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2328863" y="765175"/>
            <a:ext cx="40433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</a:t>
            </a:r>
          </a:p>
        </p:txBody>
      </p:sp>
    </p:spTree>
  </p:cSld>
  <p:clrMapOvr>
    <a:masterClrMapping/>
  </p:clrMapOvr>
  <p:transition>
    <p:pull dir="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2" name="Picture 6" descr="img1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7950" y="1414463"/>
            <a:ext cx="4864100" cy="4967287"/>
          </a:xfrm>
          <a:noFill/>
          <a:ln/>
        </p:spPr>
      </p:pic>
      <p:pic>
        <p:nvPicPr>
          <p:cNvPr id="157703" name="Picture 7" descr="σάρωση0067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48263" y="3068638"/>
            <a:ext cx="3744912" cy="1873250"/>
          </a:xfrm>
          <a:noFill/>
          <a:ln/>
        </p:spPr>
      </p:pic>
      <p:sp>
        <p:nvSpPr>
          <p:cNvPr id="157705" name="Rectangle 9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57706" name="Rectangle 10"/>
          <p:cNvSpPr>
            <a:spLocks noChangeArrowheads="1"/>
          </p:cNvSpPr>
          <p:nvPr/>
        </p:nvSpPr>
        <p:spPr bwMode="auto">
          <a:xfrm>
            <a:off x="684213" y="549275"/>
            <a:ext cx="79200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6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– Ηχογραφήσεις, Κυκλοφορίες</a:t>
            </a:r>
          </a:p>
        </p:txBody>
      </p:sp>
      <p:pic>
        <p:nvPicPr>
          <p:cNvPr id="157708" name="15. Τα παιδιά του μαχαλά σου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5445125"/>
            <a:ext cx="647700" cy="6477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7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90" fill="hold"/>
                                        <p:tgtEl>
                                          <p:spTgt spid="157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708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2" name="Picture 8" descr="img1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988" y="2482850"/>
            <a:ext cx="4044950" cy="4375150"/>
          </a:xfrm>
          <a:noFill/>
          <a:ln/>
        </p:spPr>
      </p:pic>
      <p:sp>
        <p:nvSpPr>
          <p:cNvPr id="164873" name="Rectangle 9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64874" name="Rectangle 10"/>
          <p:cNvSpPr>
            <a:spLocks noChangeArrowheads="1"/>
          </p:cNvSpPr>
          <p:nvPr/>
        </p:nvSpPr>
        <p:spPr bwMode="auto">
          <a:xfrm>
            <a:off x="684213" y="549275"/>
            <a:ext cx="79200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– Ηχογραφήσεις, Κυκλοφορίες</a:t>
            </a:r>
          </a:p>
        </p:txBody>
      </p:sp>
      <p:pic>
        <p:nvPicPr>
          <p:cNvPr id="164877" name="Picture 13" descr="σάρωση006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76713" y="1254125"/>
            <a:ext cx="4932362" cy="49117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 descr="img1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70313" y="1412875"/>
            <a:ext cx="5122862" cy="5086350"/>
          </a:xfrm>
          <a:noFill/>
          <a:ln/>
        </p:spPr>
      </p:pic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684213" y="549275"/>
            <a:ext cx="79200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– Ηχογραφήσεις, Κυκλοφορίες</a:t>
            </a:r>
          </a:p>
        </p:txBody>
      </p:sp>
    </p:spTree>
  </p:cSld>
  <p:clrMapOvr>
    <a:masterClrMapping/>
  </p:clrMapOvr>
  <p:transition>
    <p:pull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4" name="Picture 6" descr="img1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339850"/>
            <a:ext cx="4176713" cy="4105275"/>
          </a:xfrm>
          <a:noFill/>
          <a:ln/>
        </p:spPr>
      </p:pic>
      <p:pic>
        <p:nvPicPr>
          <p:cNvPr id="165897" name="Picture 9" descr="img14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2368550"/>
            <a:ext cx="4643437" cy="4373563"/>
          </a:xfrm>
          <a:noFill/>
          <a:ln/>
        </p:spPr>
      </p:pic>
      <p:sp>
        <p:nvSpPr>
          <p:cNvPr id="165898" name="Rectangle 10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684213" y="549275"/>
            <a:ext cx="79200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– Ηχογραφήσεις, Κυκλοφορίες</a:t>
            </a:r>
          </a:p>
        </p:txBody>
      </p:sp>
    </p:spTree>
  </p:cSld>
  <p:clrMapOvr>
    <a:masterClrMapping/>
  </p:clrMapOvr>
  <p:transition>
    <p:pull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4" name="Picture 6" descr="img0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00450" y="1233488"/>
            <a:ext cx="5435600" cy="5435600"/>
          </a:xfrm>
          <a:noFill/>
          <a:ln/>
        </p:spPr>
      </p:pic>
      <p:sp>
        <p:nvSpPr>
          <p:cNvPr id="155658" name="Rectangle 10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684213" y="549275"/>
            <a:ext cx="79200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– Ηχογραφήσεις, Κυκλοφορίες</a:t>
            </a:r>
          </a:p>
        </p:txBody>
      </p:sp>
    </p:spTree>
  </p:cSld>
  <p:clrMapOvr>
    <a:masterClrMapping/>
  </p:clrMapOvr>
  <p:transition>
    <p:pull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8" name="Picture 6" descr="img1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13138" y="1125538"/>
            <a:ext cx="5526087" cy="5543550"/>
          </a:xfrm>
          <a:noFill/>
          <a:ln/>
        </p:spPr>
      </p:pic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66923" name="Rectangle 11"/>
          <p:cNvSpPr>
            <a:spLocks noChangeArrowheads="1"/>
          </p:cNvSpPr>
          <p:nvPr/>
        </p:nvSpPr>
        <p:spPr bwMode="auto">
          <a:xfrm>
            <a:off x="684213" y="549275"/>
            <a:ext cx="79200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– Ηχογραφήσεις, Κυκλοφορίες</a:t>
            </a:r>
          </a:p>
        </p:txBody>
      </p:sp>
    </p:spTree>
  </p:cSld>
  <p:clrMapOvr>
    <a:masterClrMapping/>
  </p:clrMapOvr>
  <p:transition>
    <p:pull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92363"/>
            <a:ext cx="8507413" cy="1828800"/>
          </a:xfrm>
        </p:spPr>
        <p:txBody>
          <a:bodyPr/>
          <a:lstStyle/>
          <a:p>
            <a:pPr marL="952500" lvl="1" indent="-495300">
              <a:buFontTx/>
              <a:buNone/>
            </a:pPr>
            <a:r>
              <a:rPr lang="el-GR" b="1" i="1">
                <a:latin typeface="MgDimitrios UC Pol" pitchFamily="2" charset="0"/>
              </a:rPr>
              <a:t>6.	 Σύσταση Σχολής Ελληνικής Παραδοσιακής Μουσικής</a:t>
            </a:r>
          </a:p>
          <a:p>
            <a:pPr marL="952500" lvl="1" indent="-495300">
              <a:buFontTx/>
              <a:buNone/>
            </a:pPr>
            <a:endParaRPr lang="el-GR" b="1" i="1">
              <a:latin typeface="MgDimitrios UC Pol" pitchFamily="2" charset="0"/>
            </a:endParaRPr>
          </a:p>
          <a:p>
            <a:pPr marL="952500" lvl="1" indent="-495300" algn="r">
              <a:buFontTx/>
              <a:buNone/>
            </a:pPr>
            <a:r>
              <a:rPr lang="el-GR" sz="2400" i="1">
                <a:latin typeface="MgDimitrios UC Pol" pitchFamily="2" charset="0"/>
              </a:rPr>
              <a:t>	Σε συνεργασία με την Ι. Μητρόπολη Δημητριάδος.</a:t>
            </a: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457200" y="15875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2328863" y="765175"/>
            <a:ext cx="40433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</a:t>
            </a:r>
          </a:p>
        </p:txBody>
      </p:sp>
    </p:spTree>
  </p:cSld>
  <p:clrMapOvr>
    <a:masterClrMapping/>
  </p:clrMapOvr>
  <p:transition>
    <p:pull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6" name="Picture 6" descr="Τριανταφυλλια, 09-05-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7900" y="4552950"/>
            <a:ext cx="3240088" cy="2189163"/>
          </a:xfrm>
          <a:noFill/>
          <a:ln/>
        </p:spPr>
      </p:pic>
      <p:pic>
        <p:nvPicPr>
          <p:cNvPr id="194569" name="Picture 9" descr="Εκδόσεις - Δρομεύς 1 +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2638" y="1196975"/>
            <a:ext cx="5327650" cy="3240088"/>
          </a:xfrm>
          <a:ln/>
        </p:spPr>
      </p:pic>
      <p:pic>
        <p:nvPicPr>
          <p:cNvPr id="194570" name="Picture 10" descr="Τζανερια, 09-05-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31913" y="4552950"/>
            <a:ext cx="3240087" cy="2189163"/>
          </a:xfrm>
          <a:noFill/>
          <a:ln/>
        </p:spPr>
      </p:pic>
      <p:sp>
        <p:nvSpPr>
          <p:cNvPr id="194572" name="Rectangle 12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94573" name="Rectangle 13"/>
          <p:cNvSpPr>
            <a:spLocks noChangeArrowheads="1"/>
          </p:cNvSpPr>
          <p:nvPr/>
        </p:nvSpPr>
        <p:spPr bwMode="auto">
          <a:xfrm>
            <a:off x="107950" y="549275"/>
            <a:ext cx="87487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5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– Σχολή Ελληνικής Μουσικής ΙΜΔ</a:t>
            </a:r>
          </a:p>
        </p:txBody>
      </p:sp>
    </p:spTree>
  </p:cSld>
  <p:clrMapOvr>
    <a:masterClrMapping/>
  </p:clrMapOvr>
  <p:transition>
    <p:pull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68425"/>
            <a:ext cx="8507413" cy="5445125"/>
          </a:xfrm>
        </p:spPr>
        <p:txBody>
          <a:bodyPr/>
          <a:lstStyle/>
          <a:p>
            <a:pPr marL="952500" lvl="1" indent="-495300">
              <a:lnSpc>
                <a:spcPct val="80000"/>
              </a:lnSpc>
              <a:buFontTx/>
              <a:buAutoNum type="arabicPeriod" startAt="7"/>
            </a:pPr>
            <a:r>
              <a:rPr lang="el-GR" sz="2400" b="1" i="1">
                <a:latin typeface="MgDimitrios UC Pol" pitchFamily="2" charset="0"/>
              </a:rPr>
              <a:t>Συνεγρασίες με όλους τους άλλους φορείς της περιοχής μας και εκτός αυτής.</a:t>
            </a:r>
          </a:p>
          <a:p>
            <a:pPr marL="952500" lvl="1" indent="-495300">
              <a:lnSpc>
                <a:spcPct val="80000"/>
              </a:lnSpc>
              <a:buFontTx/>
              <a:buAutoNum type="arabicPeriod" startAt="7"/>
            </a:pPr>
            <a:endParaRPr lang="el-GR" sz="2400" b="1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Ι. Μητρόπολις Δημητριάδος (επί αρχιερατείας Χριστοδούλου και Ιγνατίου).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Νομαρχία Μαγνησίας - ΕΚΠΟΛ.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Δήμοι και Κοινότητες.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Πολιτιστικοί και Καλλιτεχνικοί Οργανισμοί Δήμων και Κοινοτήτων.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Δημοτική Τουριστική Επιχείρηση Βόλου.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Δημοτικό Κέντρο Ιστορίας Βόλου.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Πολιτιστικοί Σύλλογοι.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Λύκειο Ελληνίδων και λοιπά Χορευτικά Σωματεία.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Μουσικό Σχολείο Βόλου.</a:t>
            </a:r>
            <a:endParaRPr lang="en-US" i="1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l-GR" i="1">
                <a:latin typeface="MgDimitrios UC Pol" pitchFamily="2" charset="0"/>
              </a:rPr>
              <a:t>Βιβλιοθήκη Τριών Ιεραρχών.</a:t>
            </a:r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457200" y="-26988"/>
            <a:ext cx="82296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2328863" y="549275"/>
            <a:ext cx="40433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</a:t>
            </a:r>
          </a:p>
        </p:txBody>
      </p:sp>
    </p:spTree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8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700213"/>
            <a:ext cx="7993063" cy="4176712"/>
          </a:xfrm>
        </p:spPr>
        <p:txBody>
          <a:bodyPr/>
          <a:lstStyle/>
          <a:p>
            <a:pPr marL="577850" indent="-577850"/>
            <a:r>
              <a:rPr lang="en-US" sz="3600" b="1">
                <a:latin typeface="MgDimitrios UC Pol" pitchFamily="2" charset="0"/>
              </a:rPr>
              <a:t>Καλλιτεχνικές - Ερευνητικές Ομάδες.</a:t>
            </a:r>
            <a:endParaRPr lang="el-GR" sz="3600" b="1">
              <a:latin typeface="MgDimitrios UC Pol" pitchFamily="2" charset="0"/>
            </a:endParaRPr>
          </a:p>
          <a:p>
            <a:pPr marL="577850" indent="-577850">
              <a:buFont typeface="Wingdings" pitchFamily="2" charset="2"/>
              <a:buNone/>
            </a:pPr>
            <a:endParaRPr lang="el-GR" sz="3600">
              <a:latin typeface="MgDimitrios UC Pol" pitchFamily="2" charset="0"/>
            </a:endParaRP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Χορωδία Παραδοσιακού Τραγουδιού.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Ορχήστρα Παραδοσιακών Μουσικών Οργάνων.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Βυζαντινός Χορός Ψαλτών.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Όμάδα Διδασκόντων.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Ερευνητική Ομάδα.</a:t>
            </a:r>
            <a:endParaRPr lang="el-GR" sz="3000">
              <a:latin typeface="MgDimitrios UC Pol" pitchFamily="2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457200" y="158750"/>
            <a:ext cx="8229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1979613" y="2751138"/>
            <a:ext cx="54006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40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Απολογισμός 15ετίας</a:t>
            </a:r>
            <a:endParaRPr lang="el-GR" sz="4000">
              <a:effectLst>
                <a:outerShdw blurRad="38100" dist="38100" dir="2700000" algn="tl">
                  <a:srgbClr val="000000"/>
                </a:outerShdw>
              </a:effectLst>
              <a:latin typeface="MgDimitrios UC Pol" pitchFamily="2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ChangeArrowheads="1"/>
          </p:cNvSpPr>
          <p:nvPr/>
        </p:nvSpPr>
        <p:spPr bwMode="auto">
          <a:xfrm>
            <a:off x="457200" y="158750"/>
            <a:ext cx="8229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1619250" y="2636838"/>
            <a:ext cx="61214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40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Το παρόν και το Μέλλον του Ε.Δ.Ρ.Α.Μ.Ε.</a:t>
            </a:r>
            <a:endParaRPr lang="el-GR" sz="4000">
              <a:effectLst>
                <a:outerShdw blurRad="38100" dist="38100" dir="2700000" algn="tl">
                  <a:srgbClr val="000000"/>
                </a:outerShdw>
              </a:effectLst>
              <a:latin typeface="MgDimitrios UC Pol" pitchFamily="2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ChangeArrowheads="1"/>
          </p:cNvSpPr>
          <p:nvPr/>
        </p:nvSpPr>
        <p:spPr bwMode="auto">
          <a:xfrm>
            <a:off x="457200" y="158750"/>
            <a:ext cx="8229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1258888" y="1844675"/>
            <a:ext cx="7129462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l-GR" sz="4000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ΕΥΧΑΡΙΣΤΩ ΠΟΛΥ</a:t>
            </a:r>
          </a:p>
          <a:p>
            <a:pPr marL="577850" indent="-5778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l-GR" sz="4000">
              <a:effectLst>
                <a:outerShdw blurRad="38100" dist="38100" dir="2700000" algn="tl">
                  <a:srgbClr val="000000"/>
                </a:outerShdw>
              </a:effectLst>
              <a:latin typeface="MgDimitrios UC Pol" pitchFamily="2" charset="0"/>
            </a:endParaRPr>
          </a:p>
          <a:p>
            <a:pPr marL="577850" indent="-5778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l-GR" sz="4000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ΚΑΛΗ ΔΥΝΑΜΗ</a:t>
            </a:r>
          </a:p>
          <a:p>
            <a:pPr marL="577850" indent="-5778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l-GR" sz="4000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ΓΙΑ ΤΗ ΣΥΝΕΧΕΙΑ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4932363" y="5805488"/>
            <a:ext cx="388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sz="2400" b="1">
                <a:latin typeface="MgDimitrios UC Pol" pitchFamily="2" charset="0"/>
              </a:rPr>
              <a:t>Κων/νος Χαριλ. Καραγκούνης</a:t>
            </a:r>
          </a:p>
        </p:txBody>
      </p:sp>
    </p:spTree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4619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964612" cy="5732462"/>
          </a:xfrm>
        </p:spPr>
        <p:txBody>
          <a:bodyPr/>
          <a:lstStyle/>
          <a:p>
            <a:pPr marL="577850" indent="-577850">
              <a:lnSpc>
                <a:spcPct val="90000"/>
              </a:lnSpc>
            </a:pPr>
            <a:r>
              <a:rPr lang="el-GR" sz="3600">
                <a:latin typeface="MgDimitrios UC Pol" pitchFamily="2" charset="0"/>
              </a:rPr>
              <a:t>Μέσα προς Επίτευξη του Σκοπού του Συλλόγου.</a:t>
            </a:r>
          </a:p>
          <a:p>
            <a:pPr marL="577850" indent="-577850">
              <a:lnSpc>
                <a:spcPct val="90000"/>
              </a:lnSpc>
              <a:buFont typeface="Wingdings" pitchFamily="2" charset="2"/>
              <a:buNone/>
            </a:pPr>
            <a:endParaRPr lang="el-GR" sz="3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n-US" sz="2600">
                <a:latin typeface="MgDimitrios UC Pol" pitchFamily="2" charset="0"/>
              </a:rPr>
              <a:t>Βιβλιοθήκη</a:t>
            </a:r>
            <a:r>
              <a:rPr lang="el-GR" sz="2600">
                <a:latin typeface="MgDimitrios UC Pol" pitchFamily="2" charset="0"/>
              </a:rPr>
              <a:t>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Συλλογή Αποκομμάτων (Άρθρων, Δημοσιεύσεων, Ειδήσεων κ.τ.ό.)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Δισκοθήκη.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Ταινιοθήκη.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Ηχητικό Αρχείο (Μουσικών Καταγραφών, Συνεντεύξεων κ.τ.ό.).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Ιστορικό Αρχείο.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Λαογραφικό Αρχείο.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Αρχείο Φωτογραφικού Υλικού.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Συλλογή Παραδοσιακών Μουσικών Οργάνων.</a:t>
            </a:r>
            <a:endParaRPr lang="en-US" sz="26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600">
                <a:latin typeface="MgDimitrios UC Pol" pitchFamily="2" charset="0"/>
              </a:rPr>
              <a:t>Συλλογή Παραδοσιακών Ενδυμασιών.</a:t>
            </a:r>
          </a:p>
        </p:txBody>
      </p:sp>
    </p:spTree>
  </p:cSld>
  <p:clrMapOvr>
    <a:masterClrMapping/>
  </p:clrMapOvr>
  <p:transition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60563"/>
            <a:ext cx="8362950" cy="3916362"/>
          </a:xfrm>
        </p:spPr>
        <p:txBody>
          <a:bodyPr/>
          <a:lstStyle/>
          <a:p>
            <a:pPr marL="952500" lvl="1" indent="-495300">
              <a:buFontTx/>
              <a:buAutoNum type="arabicPeriod"/>
            </a:pPr>
            <a:r>
              <a:rPr lang="el-GR" sz="2400" b="1" i="1">
                <a:latin typeface="MgDimitrios UC Pol" pitchFamily="2" charset="0"/>
              </a:rPr>
              <a:t>Έρευνα - Καταγραφές.</a:t>
            </a:r>
          </a:p>
          <a:p>
            <a:pPr marL="952500" lvl="1" indent="-495300">
              <a:buFontTx/>
              <a:buNone/>
            </a:pPr>
            <a:endParaRPr lang="el-GR" sz="2400" b="1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Μικρασιάτικη Μουσική Παράδοση (Παν. Αχειλάς, Νικ. Θεολόγου, Θάλεια Μελισσάκη, Ελ. Καρτσαγκούλη)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Κεραμιδιώτικη Μουσική Παράδοση (Αθ. Τσούμαρης, Δημ. Καλαμίδας, Αθ. Κατούνης, Καίτη Μαντζουράνη, Σοφία Κοτσάκη).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Συνεντεύξεις Μουσικών (Τραγουδιστών - Οργανοπαικτών).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Συνεντεύξεις Ιεροψαλτών.</a:t>
            </a:r>
          </a:p>
        </p:txBody>
      </p:sp>
      <p:sp>
        <p:nvSpPr>
          <p:cNvPr id="226308" name="Rectangle 4"/>
          <p:cNvSpPr>
            <a:spLocks noChangeArrowheads="1"/>
          </p:cNvSpPr>
          <p:nvPr/>
        </p:nvSpPr>
        <p:spPr bwMode="auto">
          <a:xfrm>
            <a:off x="457200" y="15875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26309" name="Rectangle 5"/>
          <p:cNvSpPr>
            <a:spLocks noChangeArrowheads="1"/>
          </p:cNvSpPr>
          <p:nvPr/>
        </p:nvSpPr>
        <p:spPr bwMode="auto">
          <a:xfrm>
            <a:off x="2328863" y="765175"/>
            <a:ext cx="40433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</a:t>
            </a:r>
          </a:p>
        </p:txBody>
      </p:sp>
    </p:spTree>
  </p:cSld>
  <p:clrMapOvr>
    <a:masterClrMapping/>
  </p:clrMapOvr>
  <p:transition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533400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3213100"/>
            <a:ext cx="1954213" cy="1181100"/>
          </a:xfrm>
        </p:spPr>
        <p:txBody>
          <a:bodyPr/>
          <a:lstStyle/>
          <a:p>
            <a:r>
              <a:rPr lang="el-GR" sz="2800">
                <a:latin typeface="MgDimitrios UC Pol" pitchFamily="2" charset="0"/>
              </a:rPr>
              <a:t>Νικόλαος Θεολόγου</a:t>
            </a:r>
          </a:p>
        </p:txBody>
      </p:sp>
      <p:pic>
        <p:nvPicPr>
          <p:cNvPr id="179206" name="Picture 6" descr="img1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692150"/>
            <a:ext cx="4456112" cy="61658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4619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187398" name="Picture 6" descr="Κατούνης Αθανάσιος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6850" y="2133600"/>
            <a:ext cx="3079750" cy="4581525"/>
          </a:xfrm>
          <a:noFill/>
          <a:ln/>
        </p:spPr>
      </p:pic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601663" y="981075"/>
            <a:ext cx="19542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5"/>
              </a:buBlip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Αθανάσιος Κατούνης</a:t>
            </a:r>
          </a:p>
        </p:txBody>
      </p:sp>
      <p:pic>
        <p:nvPicPr>
          <p:cNvPr id="187400" name="Picture 8" descr="Κατούνης Αθανάσιος, 01-06-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563938" y="1125538"/>
            <a:ext cx="5400675" cy="4051300"/>
          </a:xfrm>
          <a:noFill/>
          <a:ln/>
        </p:spPr>
      </p:pic>
      <p:pic>
        <p:nvPicPr>
          <p:cNvPr id="187404" name="12. Η Βουργάρα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  <p:pic>
        <p:nvPicPr>
          <p:cNvPr id="187407" name="12. Η Βουργάρα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5878513"/>
            <a:ext cx="574675" cy="57467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60" fill="hold"/>
                                        <p:tgtEl>
                                          <p:spTgt spid="187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740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7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860" fill="hold"/>
                                        <p:tgtEl>
                                          <p:spTgt spid="187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40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740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00200"/>
            <a:ext cx="8785225" cy="5068888"/>
          </a:xfrm>
        </p:spPr>
        <p:txBody>
          <a:bodyPr/>
          <a:lstStyle/>
          <a:p>
            <a:pPr marL="952500" lvl="1" indent="-495300">
              <a:lnSpc>
                <a:spcPct val="80000"/>
              </a:lnSpc>
              <a:buFontTx/>
              <a:buAutoNum type="arabicPeriod" startAt="2"/>
            </a:pPr>
            <a:r>
              <a:rPr lang="el-GR" sz="2400" b="1" i="1">
                <a:latin typeface="MgDimitrios UC Pol" pitchFamily="2" charset="0"/>
              </a:rPr>
              <a:t>Ραδιοφωνικές και Τηλεοπτικές Εκπομπές (ήδη από το έτος 1990).</a:t>
            </a:r>
          </a:p>
          <a:p>
            <a:pPr marL="952500" lvl="1" indent="-495300">
              <a:lnSpc>
                <a:spcPct val="80000"/>
              </a:lnSpc>
              <a:buFontTx/>
              <a:buNone/>
            </a:pPr>
            <a:endParaRPr lang="el-GR" sz="2400" b="1">
              <a:latin typeface="MgDimitrios UC Pol" pitchFamily="2" charset="0"/>
            </a:endParaRPr>
          </a:p>
          <a:p>
            <a:pPr marL="952500" lvl="1" indent="-495300">
              <a:lnSpc>
                <a:spcPct val="80000"/>
              </a:lnSpc>
            </a:pPr>
            <a:r>
              <a:rPr lang="el-GR" sz="2400">
                <a:latin typeface="MgDimitrios UC Pol" pitchFamily="2" charset="0"/>
              </a:rPr>
              <a:t>Εκκλησιαστικής Μουσικής και Ψαλτικής Τέχνης.</a:t>
            </a:r>
            <a:endParaRPr lang="en-US" sz="2400">
              <a:latin typeface="MgDimitrios UC Pol" pitchFamily="2" charset="0"/>
            </a:endParaRPr>
          </a:p>
          <a:p>
            <a:pPr marL="952500" lvl="1" indent="-495300">
              <a:lnSpc>
                <a:spcPct val="80000"/>
              </a:lnSpc>
            </a:pPr>
            <a:r>
              <a:rPr lang="el-GR" sz="2400">
                <a:latin typeface="MgDimitrios UC Pol" pitchFamily="2" charset="0"/>
              </a:rPr>
              <a:t>Παραδοσιακής Μουσικής (Εκπομπές Παρουσίασης, Εκπομπές Διασκέδασης). </a:t>
            </a:r>
            <a:endParaRPr lang="en-US" sz="2400">
              <a:latin typeface="MgDimitrios UC Pol" pitchFamily="2" charset="0"/>
            </a:endParaRPr>
          </a:p>
          <a:p>
            <a:pPr marL="952500" lvl="1" indent="-495300">
              <a:lnSpc>
                <a:spcPct val="80000"/>
              </a:lnSpc>
            </a:pPr>
            <a:r>
              <a:rPr lang="el-GR" sz="2400">
                <a:latin typeface="MgDimitrios UC Pol" pitchFamily="2" charset="0"/>
              </a:rPr>
              <a:t>Μουσικολαογραφικές Εκπομπές (Εόρτιες και Επίκαιρες Εκπομπές).</a:t>
            </a:r>
            <a:endParaRPr lang="en-US" sz="2400">
              <a:latin typeface="MgDimitrios UC Pol" pitchFamily="2" charset="0"/>
            </a:endParaRPr>
          </a:p>
          <a:p>
            <a:pPr marL="952500" lvl="1" indent="-495300">
              <a:lnSpc>
                <a:spcPct val="80000"/>
              </a:lnSpc>
            </a:pPr>
            <a:r>
              <a:rPr lang="el-GR" sz="2400">
                <a:latin typeface="MgDimitrios UC Pol" pitchFamily="2" charset="0"/>
              </a:rPr>
              <a:t>Ιεροψαλτικές Εκπομπές (Συνεντεύξεις - Παρουσιάσεις Ιεροψαλτών).</a:t>
            </a:r>
          </a:p>
          <a:p>
            <a:pPr marL="952500" lvl="1" indent="-495300">
              <a:lnSpc>
                <a:spcPct val="80000"/>
              </a:lnSpc>
            </a:pPr>
            <a:endParaRPr lang="el-GR" sz="2400">
              <a:latin typeface="MgDimitrios UC Pol" pitchFamily="2" charset="0"/>
            </a:endParaRPr>
          </a:p>
          <a:p>
            <a:pPr marL="577850" indent="-577850">
              <a:lnSpc>
                <a:spcPct val="80000"/>
              </a:lnSpc>
              <a:buFont typeface="Wingdings" pitchFamily="2" charset="2"/>
              <a:buNone/>
            </a:pPr>
            <a:r>
              <a:rPr lang="el-GR" sz="1400" b="1">
                <a:latin typeface="MgDimitrios UC Pol" pitchFamily="2" charset="0"/>
              </a:rPr>
              <a:t>	</a:t>
            </a:r>
            <a:r>
              <a:rPr lang="el-GR" sz="1400">
                <a:latin typeface="MgDimitrios UC Pol" pitchFamily="2" charset="0"/>
              </a:rPr>
              <a:t>ΡΑΔΙΟΦΩΝΙΚΟΙ ΣΤΑΘΜΟΙ</a:t>
            </a:r>
          </a:p>
          <a:p>
            <a:pPr marL="1327150" lvl="2" indent="-412750">
              <a:lnSpc>
                <a:spcPct val="80000"/>
              </a:lnSpc>
            </a:pPr>
            <a:r>
              <a:rPr lang="el-GR" sz="1400">
                <a:latin typeface="MgDimitrios UC Pol" pitchFamily="2" charset="0"/>
              </a:rPr>
              <a:t>Δημοτικό Ραδιόφωνο Λάρισας.</a:t>
            </a:r>
          </a:p>
          <a:p>
            <a:pPr marL="1327150" lvl="2" indent="-412750">
              <a:lnSpc>
                <a:spcPct val="80000"/>
              </a:lnSpc>
            </a:pPr>
            <a:r>
              <a:rPr lang="el-GR" sz="1400">
                <a:latin typeface="MgDimitrios UC Pol" pitchFamily="2" charset="0"/>
              </a:rPr>
              <a:t>Ράδιο ΕΝΑ (Βόλος).</a:t>
            </a:r>
          </a:p>
          <a:p>
            <a:pPr marL="1327150" lvl="2" indent="-412750">
              <a:lnSpc>
                <a:spcPct val="80000"/>
              </a:lnSpc>
            </a:pPr>
            <a:r>
              <a:rPr lang="el-GR" sz="1400">
                <a:latin typeface="MgDimitrios UC Pol" pitchFamily="2" charset="0"/>
              </a:rPr>
              <a:t>Ράδιο ΑΝΤΕΝΝΑ-4 (Βόλος).</a:t>
            </a:r>
          </a:p>
          <a:p>
            <a:pPr marL="1327150" lvl="2" indent="-412750">
              <a:lnSpc>
                <a:spcPct val="80000"/>
              </a:lnSpc>
            </a:pPr>
            <a:r>
              <a:rPr lang="el-GR" sz="1400">
                <a:latin typeface="MgDimitrios UC Pol" pitchFamily="2" charset="0"/>
              </a:rPr>
              <a:t>Ορθόδοξη Μαρτυρία (Ι. Μ. Δημητριάδος).</a:t>
            </a:r>
          </a:p>
          <a:p>
            <a:pPr marL="1327150" lvl="2" indent="-412750">
              <a:lnSpc>
                <a:spcPct val="80000"/>
              </a:lnSpc>
            </a:pPr>
            <a:r>
              <a:rPr lang="el-GR" sz="1400">
                <a:latin typeface="MgDimitrios UC Pol" pitchFamily="2" charset="0"/>
              </a:rPr>
              <a:t>ΕΡΑ Βόλου.</a:t>
            </a:r>
            <a:endParaRPr lang="en-US" sz="1400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n-US" sz="1400">
                <a:latin typeface="MgDimitrios UC Pol" pitchFamily="2" charset="0"/>
              </a:rPr>
              <a:t>ASTRA TV </a:t>
            </a:r>
            <a:r>
              <a:rPr lang="el-GR" sz="1400">
                <a:latin typeface="MgDimitrios UC Pol" pitchFamily="2" charset="0"/>
              </a:rPr>
              <a:t>(Βόλος).</a:t>
            </a:r>
            <a:endParaRPr lang="en-US" sz="1400">
              <a:latin typeface="MgDimitrios UC Pol" pitchFamily="2" charset="0"/>
            </a:endParaRPr>
          </a:p>
          <a:p>
            <a:pPr marL="1327150" lvl="2" indent="-412750">
              <a:lnSpc>
                <a:spcPct val="80000"/>
              </a:lnSpc>
            </a:pPr>
            <a:r>
              <a:rPr lang="en-US" sz="1400">
                <a:latin typeface="MgDimitrios UC Pol" pitchFamily="2" charset="0"/>
              </a:rPr>
              <a:t>TRT TV </a:t>
            </a:r>
            <a:r>
              <a:rPr lang="el-GR" sz="1400">
                <a:latin typeface="MgDimitrios UC Pol" pitchFamily="2" charset="0"/>
              </a:rPr>
              <a:t>(Βόλος).</a:t>
            </a:r>
            <a:endParaRPr lang="el-GR" sz="1400" i="1">
              <a:latin typeface="MgDimitrios UC Pol" pitchFamily="2" charset="0"/>
            </a:endParaRPr>
          </a:p>
        </p:txBody>
      </p:sp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457200" y="15875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2328863" y="765175"/>
            <a:ext cx="40433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</a:t>
            </a:r>
          </a:p>
        </p:txBody>
      </p:sp>
    </p:spTree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00200"/>
            <a:ext cx="8713787" cy="5068888"/>
          </a:xfrm>
        </p:spPr>
        <p:txBody>
          <a:bodyPr/>
          <a:lstStyle/>
          <a:p>
            <a:pPr marL="952500" lvl="1" indent="-495300">
              <a:lnSpc>
                <a:spcPct val="90000"/>
              </a:lnSpc>
              <a:buFontTx/>
              <a:buAutoNum type="arabicPeriod" startAt="3"/>
            </a:pPr>
            <a:r>
              <a:rPr lang="el-GR" sz="2400" b="1" i="1">
                <a:latin typeface="MgDimitrios UC Pol" pitchFamily="2" charset="0"/>
              </a:rPr>
              <a:t>Καλλιτεχνικές - Μουσικές - Μουσικολογικές Εκδηλώσεις.</a:t>
            </a:r>
          </a:p>
          <a:p>
            <a:pPr marL="952500" lvl="1" indent="-495300">
              <a:lnSpc>
                <a:spcPct val="90000"/>
              </a:lnSpc>
              <a:buFontTx/>
              <a:buNone/>
            </a:pPr>
            <a:endParaRPr lang="el-GR" sz="2400" b="1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Συναυλίες.</a:t>
            </a:r>
            <a:endParaRPr lang="en-US" sz="20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Λαϊκές Πανηγύρεις.</a:t>
            </a:r>
            <a:endParaRPr lang="en-US" sz="20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Χοροί - Συνεστιάσεις.</a:t>
            </a:r>
            <a:endParaRPr lang="en-US" sz="20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Φεστιβαλικές Εκδηλώσεις.</a:t>
            </a:r>
            <a:endParaRPr lang="en-US" sz="20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Λατρευτικές Ακολουθίες.</a:t>
            </a:r>
            <a:endParaRPr lang="en-US" sz="20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Διαλέξεις.</a:t>
            </a:r>
          </a:p>
          <a:p>
            <a:pPr marL="1743075" lvl="3" indent="-371475">
              <a:lnSpc>
                <a:spcPct val="90000"/>
              </a:lnSpc>
            </a:pPr>
            <a:r>
              <a:rPr lang="el-GR" sz="1600">
                <a:latin typeface="MgDimitrios UC Pol" pitchFamily="2" charset="0"/>
              </a:rPr>
              <a:t>Η Αρχαία Ελληνική Μουσική.</a:t>
            </a:r>
          </a:p>
          <a:p>
            <a:pPr marL="1743075" lvl="3" indent="-371475">
              <a:lnSpc>
                <a:spcPct val="90000"/>
              </a:lnSpc>
            </a:pPr>
            <a:r>
              <a:rPr lang="el-GR" sz="1600">
                <a:latin typeface="MgDimitrios UC Pol" pitchFamily="2" charset="0"/>
              </a:rPr>
              <a:t>Η Καταγωγή της Εκκλησιαστικής Μουσικής.</a:t>
            </a:r>
          </a:p>
          <a:p>
            <a:pPr marL="1743075" lvl="3" indent="-371475">
              <a:lnSpc>
                <a:spcPct val="90000"/>
              </a:lnSpc>
            </a:pPr>
            <a:r>
              <a:rPr lang="el-GR" sz="1600">
                <a:latin typeface="MgDimitrios UC Pol" pitchFamily="2" charset="0"/>
              </a:rPr>
              <a:t>Η Ελληνική Μουσική Χθές - Σήμερα - Αύριο.</a:t>
            </a: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Ημερίδες -  Σεμινάρια.</a:t>
            </a:r>
            <a:endParaRPr lang="en-US" sz="2000">
              <a:latin typeface="MgDimitrios UC Pol" pitchFamily="2" charset="0"/>
            </a:endParaRPr>
          </a:p>
          <a:p>
            <a:pPr marL="952500" lvl="1" indent="-495300">
              <a:lnSpc>
                <a:spcPct val="90000"/>
              </a:lnSpc>
            </a:pPr>
            <a:r>
              <a:rPr lang="el-GR" sz="2000">
                <a:latin typeface="MgDimitrios UC Pol" pitchFamily="2" charset="0"/>
              </a:rPr>
              <a:t>Εκθέσεις.</a:t>
            </a:r>
          </a:p>
          <a:p>
            <a:pPr marL="1743075" lvl="3" indent="-371475">
              <a:lnSpc>
                <a:spcPct val="90000"/>
              </a:lnSpc>
            </a:pPr>
            <a:r>
              <a:rPr lang="el-GR" sz="1600">
                <a:latin typeface="MgDimitrios UC Pol" pitchFamily="2" charset="0"/>
              </a:rPr>
              <a:t>Παραδοσιακών και Λαϊκών Μουσικών Οργάνων.</a:t>
            </a:r>
          </a:p>
          <a:p>
            <a:pPr marL="1743075" lvl="3" indent="-371475">
              <a:lnSpc>
                <a:spcPct val="90000"/>
              </a:lnSpc>
            </a:pPr>
            <a:r>
              <a:rPr lang="el-GR" sz="1600">
                <a:latin typeface="MgDimitrios UC Pol" pitchFamily="2" charset="0"/>
              </a:rPr>
              <a:t>Παλαιτύπων Βιβλίων Εκκλησιαστικής Μουσικής.</a:t>
            </a:r>
            <a:endParaRPr lang="el-GR" sz="1600" i="1">
              <a:latin typeface="MgDimitrios UC Pol" pitchFamily="2" charset="0"/>
            </a:endParaRPr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457200" y="15875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2328863" y="765175"/>
            <a:ext cx="40433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</a:t>
            </a:r>
          </a:p>
        </p:txBody>
      </p:sp>
      <p:pic>
        <p:nvPicPr>
          <p:cNvPr id="231429" name="13. Στον απάνω μαχαλά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068638"/>
            <a:ext cx="504825" cy="5048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1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32" fill="hold"/>
                                        <p:tgtEl>
                                          <p:spTgt spid="231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4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14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4619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0550" y="908050"/>
            <a:ext cx="8229600" cy="965200"/>
          </a:xfrm>
        </p:spPr>
        <p:txBody>
          <a:bodyPr/>
          <a:lstStyle/>
          <a:p>
            <a:r>
              <a:rPr lang="el-GR" sz="2800">
                <a:latin typeface="MgDimitrios UC Pol" pitchFamily="2" charset="0"/>
              </a:rPr>
              <a:t>Χριστουγεννιάτικη Εκδήλωση με Παραδοσιακά Κάλαντα από όλη την Ελλάδα</a:t>
            </a:r>
          </a:p>
        </p:txBody>
      </p:sp>
      <p:pic>
        <p:nvPicPr>
          <p:cNvPr id="158726" name="Picture 6" descr="img1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2179638"/>
            <a:ext cx="6624638" cy="44894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4619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0550" y="908050"/>
            <a:ext cx="8229600" cy="965200"/>
          </a:xfrm>
        </p:spPr>
        <p:txBody>
          <a:bodyPr/>
          <a:lstStyle/>
          <a:p>
            <a:r>
              <a:rPr lang="el-GR" sz="2800">
                <a:latin typeface="MgDimitrios UC Pol" pitchFamily="2" charset="0"/>
              </a:rPr>
              <a:t>Χριστουγεννιάτικη Εκδήλωση με Παραδοσιακά Κάλαντα από όλη την Ελλάδα</a:t>
            </a:r>
          </a:p>
        </p:txBody>
      </p:sp>
      <p:pic>
        <p:nvPicPr>
          <p:cNvPr id="274438" name="Picture 6" descr="1986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2025650"/>
            <a:ext cx="6985000" cy="4643438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8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600200"/>
            <a:ext cx="7488237" cy="4530725"/>
          </a:xfrm>
        </p:spPr>
        <p:txBody>
          <a:bodyPr/>
          <a:lstStyle/>
          <a:p>
            <a:pPr marL="577850" indent="-577850"/>
            <a:r>
              <a:rPr lang="en-US" sz="2800">
                <a:latin typeface="MgDimitrios UC Pol" pitchFamily="2" charset="0"/>
              </a:rPr>
              <a:t>Ίδρυση</a:t>
            </a:r>
            <a:r>
              <a:rPr lang="el-GR" sz="2800">
                <a:latin typeface="MgDimitrios UC Pol" pitchFamily="2" charset="0"/>
              </a:rPr>
              <a:t> και </a:t>
            </a:r>
            <a:r>
              <a:rPr lang="en-US" sz="2800">
                <a:latin typeface="MgDimitrios UC Pol" pitchFamily="2" charset="0"/>
              </a:rPr>
              <a:t>Επωνυμία</a:t>
            </a:r>
            <a:r>
              <a:rPr lang="el-GR" sz="2800">
                <a:latin typeface="MgDimitrios UC Pol" pitchFamily="2" charset="0"/>
              </a:rPr>
              <a:t> του Σωματείου</a:t>
            </a:r>
            <a:r>
              <a:rPr lang="en-US" sz="2800">
                <a:latin typeface="MgDimitrios UC Pol" pitchFamily="2" charset="0"/>
              </a:rPr>
              <a:t>.</a:t>
            </a:r>
            <a:endParaRPr lang="el-GR" sz="2800">
              <a:latin typeface="MgDimitrios UC Pol" pitchFamily="2" charset="0"/>
            </a:endParaRPr>
          </a:p>
          <a:p>
            <a:pPr marL="577850" indent="-577850"/>
            <a:r>
              <a:rPr lang="en-US" sz="2800">
                <a:latin typeface="MgDimitrios UC Pol" pitchFamily="2" charset="0"/>
              </a:rPr>
              <a:t>Σκοπός του Συλλόγου.</a:t>
            </a:r>
            <a:endParaRPr lang="el-GR" sz="2800">
              <a:latin typeface="MgDimitrios UC Pol" pitchFamily="2" charset="0"/>
            </a:endParaRPr>
          </a:p>
          <a:p>
            <a:pPr marL="577850" indent="-577850"/>
            <a:r>
              <a:rPr lang="en-US" sz="2800">
                <a:latin typeface="MgDimitrios UC Pol" pitchFamily="2" charset="0"/>
              </a:rPr>
              <a:t>Διοίκηση και Μέλη.</a:t>
            </a:r>
            <a:endParaRPr lang="el-GR" sz="2800">
              <a:latin typeface="MgDimitrios UC Pol" pitchFamily="2" charset="0"/>
            </a:endParaRPr>
          </a:p>
          <a:p>
            <a:pPr marL="577850" indent="-577850"/>
            <a:r>
              <a:rPr lang="en-US" sz="2800">
                <a:latin typeface="MgDimitrios UC Pol" pitchFamily="2" charset="0"/>
              </a:rPr>
              <a:t>Καλλιτεχνικές - Ερευνητικές Ομάδες.</a:t>
            </a:r>
            <a:endParaRPr lang="el-GR" sz="2800">
              <a:latin typeface="MgDimitrios UC Pol" pitchFamily="2" charset="0"/>
            </a:endParaRPr>
          </a:p>
          <a:p>
            <a:pPr marL="577850" indent="-577850"/>
            <a:r>
              <a:rPr lang="el-GR" sz="2800">
                <a:latin typeface="MgDimitrios UC Pol" pitchFamily="2" charset="0"/>
              </a:rPr>
              <a:t>Μέσα προς Επίτευξη του Σκοπού του Συλλόγου.</a:t>
            </a:r>
          </a:p>
          <a:p>
            <a:pPr marL="577850" indent="-577850"/>
            <a:r>
              <a:rPr lang="el-GR" sz="2800">
                <a:latin typeface="MgDimitrios UC Pol" pitchFamily="2" charset="0"/>
              </a:rPr>
              <a:t>Η 15ετής Δραστηριότητα.</a:t>
            </a:r>
          </a:p>
          <a:p>
            <a:pPr marL="577850" indent="-577850"/>
            <a:r>
              <a:rPr lang="el-GR" sz="2800">
                <a:latin typeface="MgDimitrios UC Pol" pitchFamily="2" charset="0"/>
              </a:rPr>
              <a:t>Απολογισμός 15ετίας.</a:t>
            </a:r>
          </a:p>
          <a:p>
            <a:pPr marL="577850" indent="-577850"/>
            <a:r>
              <a:rPr lang="el-GR" sz="2800">
                <a:latin typeface="MgDimitrios UC Pol" pitchFamily="2" charset="0"/>
              </a:rPr>
              <a:t>Το παρόν και το Μέλλον του Ε.Δ.Ρ.Α.Μ.Ε.</a:t>
            </a:r>
          </a:p>
        </p:txBody>
      </p:sp>
    </p:spTree>
  </p:cSld>
  <p:clrMapOvr>
    <a:masterClrMapping/>
  </p:clrMapOvr>
  <p:transition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27 Ιανουαρίου</a:t>
            </a:r>
          </a:p>
        </p:txBody>
      </p:sp>
      <p:pic>
        <p:nvPicPr>
          <p:cNvPr id="249862" name="Picture 6" descr="1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1196975"/>
            <a:ext cx="4032250" cy="5688013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27 Ιανουαρίου</a:t>
            </a:r>
          </a:p>
        </p:txBody>
      </p:sp>
      <p:pic>
        <p:nvPicPr>
          <p:cNvPr id="311303" name="Picture 7" descr="199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1557338"/>
            <a:ext cx="2838450" cy="4105275"/>
          </a:xfrm>
          <a:noFill/>
          <a:ln/>
        </p:spPr>
      </p:pic>
      <p:pic>
        <p:nvPicPr>
          <p:cNvPr id="311304" name="Picture 8" descr="1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675" y="1592263"/>
            <a:ext cx="6156325" cy="412591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27 Ιανουαρίου</a:t>
            </a:r>
          </a:p>
        </p:txBody>
      </p:sp>
      <p:pic>
        <p:nvPicPr>
          <p:cNvPr id="276485" name="Picture 5" descr="1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2625" y="1341438"/>
            <a:ext cx="7777163" cy="53006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16 Ιουνίου</a:t>
            </a:r>
          </a:p>
        </p:txBody>
      </p:sp>
      <p:pic>
        <p:nvPicPr>
          <p:cNvPr id="277509" name="Picture 5" descr="1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27288" y="1087438"/>
            <a:ext cx="4305300" cy="572611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23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16 Ιουνίου</a:t>
            </a:r>
          </a:p>
        </p:txBody>
      </p:sp>
      <p:pic>
        <p:nvPicPr>
          <p:cNvPr id="312328" name="Picture 8" descr="199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1484313"/>
            <a:ext cx="2941638" cy="4321175"/>
          </a:xfrm>
          <a:noFill/>
          <a:ln/>
        </p:spPr>
      </p:pic>
      <p:pic>
        <p:nvPicPr>
          <p:cNvPr id="312329" name="Picture 9" descr="1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59113" y="1484313"/>
            <a:ext cx="6049962" cy="42941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16 Ιουνίου</a:t>
            </a:r>
          </a:p>
        </p:txBody>
      </p:sp>
      <p:pic>
        <p:nvPicPr>
          <p:cNvPr id="278533" name="Picture 5" descr="1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114425"/>
            <a:ext cx="7777162" cy="56991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16 Ιουνίου</a:t>
            </a:r>
          </a:p>
        </p:txBody>
      </p:sp>
      <p:pic>
        <p:nvPicPr>
          <p:cNvPr id="335878" name="Picture 6" descr="σάρωση00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3450" y="1206500"/>
            <a:ext cx="7383463" cy="5462588"/>
          </a:xfrm>
          <a:ln/>
        </p:spPr>
      </p:pic>
    </p:spTree>
  </p:cSld>
  <p:clrMapOvr>
    <a:masterClrMapping/>
  </p:clrMapOvr>
  <p:transition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642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29 Μαϊου</a:t>
            </a:r>
          </a:p>
        </p:txBody>
      </p:sp>
      <p:pic>
        <p:nvPicPr>
          <p:cNvPr id="316422" name="Picture 6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8"/>
            <a:ext cx="4038600" cy="4387850"/>
          </a:xfrm>
          <a:noFill/>
          <a:ln/>
        </p:spPr>
      </p:pic>
      <p:pic>
        <p:nvPicPr>
          <p:cNvPr id="316423" name="Picture 7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37025" y="1098550"/>
            <a:ext cx="5006975" cy="5210175"/>
          </a:xfrm>
          <a:solidFill>
            <a:schemeClr val="accent1"/>
          </a:solidFill>
          <a:ln/>
        </p:spPr>
      </p:pic>
      <p:sp>
        <p:nvSpPr>
          <p:cNvPr id="316424" name="Oval 8"/>
          <p:cNvSpPr>
            <a:spLocks noChangeArrowheads="1"/>
          </p:cNvSpPr>
          <p:nvPr/>
        </p:nvSpPr>
        <p:spPr bwMode="auto">
          <a:xfrm>
            <a:off x="6659563" y="1341438"/>
            <a:ext cx="2484437" cy="9350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6425" name="Line 9"/>
          <p:cNvSpPr>
            <a:spLocks noChangeShapeType="1"/>
          </p:cNvSpPr>
          <p:nvPr/>
        </p:nvSpPr>
        <p:spPr bwMode="auto">
          <a:xfrm>
            <a:off x="6011863" y="1268413"/>
            <a:ext cx="71913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29 Μαϊου</a:t>
            </a:r>
          </a:p>
        </p:txBody>
      </p:sp>
      <p:pic>
        <p:nvPicPr>
          <p:cNvPr id="314373" name="Picture 5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196975"/>
            <a:ext cx="8496300" cy="55594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744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29 Μαϊου</a:t>
            </a:r>
          </a:p>
        </p:txBody>
      </p:sp>
      <p:pic>
        <p:nvPicPr>
          <p:cNvPr id="317446" name="Picture 6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8"/>
            <a:ext cx="5148263" cy="3351212"/>
          </a:xfrm>
          <a:noFill/>
          <a:ln/>
        </p:spPr>
      </p:pic>
      <p:pic>
        <p:nvPicPr>
          <p:cNvPr id="317447" name="Picture 7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3343275"/>
            <a:ext cx="5364162" cy="35147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8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1600200"/>
            <a:ext cx="7488238" cy="3844925"/>
          </a:xfrm>
        </p:spPr>
        <p:txBody>
          <a:bodyPr/>
          <a:lstStyle/>
          <a:p>
            <a:pPr marL="577850" indent="-577850"/>
            <a:r>
              <a:rPr lang="en-US" sz="3600" b="1">
                <a:latin typeface="MgDimitrios UC Pol" pitchFamily="2" charset="0"/>
              </a:rPr>
              <a:t>Ίδρυση</a:t>
            </a:r>
            <a:r>
              <a:rPr lang="el-GR" sz="3600" b="1">
                <a:latin typeface="MgDimitrios UC Pol" pitchFamily="2" charset="0"/>
              </a:rPr>
              <a:t> και</a:t>
            </a:r>
            <a:r>
              <a:rPr lang="en-US" sz="3600" b="1">
                <a:latin typeface="MgDimitrios UC Pol" pitchFamily="2" charset="0"/>
              </a:rPr>
              <a:t> Επωνυμία</a:t>
            </a:r>
            <a:r>
              <a:rPr lang="el-GR" sz="3600" b="1">
                <a:latin typeface="MgDimitrios UC Pol" pitchFamily="2" charset="0"/>
              </a:rPr>
              <a:t> του Σωματείου</a:t>
            </a:r>
            <a:endParaRPr lang="el-GR" sz="3600">
              <a:latin typeface="MgDimitrios UC Pol" pitchFamily="2" charset="0"/>
            </a:endParaRP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Έτος ιδρύσεως.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Αφορμή Ιδρύσεως.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Ιδρυτικά Μέλη.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Ο Παναγιώτης Αχειλάς.</a:t>
            </a:r>
          </a:p>
          <a:p>
            <a:pPr marL="952500" lvl="1" indent="-495300"/>
            <a:r>
              <a:rPr lang="en-US" sz="3000">
                <a:latin typeface="MgDimitrios UC Pol" pitchFamily="2" charset="0"/>
              </a:rPr>
              <a:t>Σφραγίδα και Έμβλημα.</a:t>
            </a:r>
            <a:endParaRPr lang="el-GR" sz="3000">
              <a:latin typeface="MgDimitrios UC Pol" pitchFamily="2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29 Μαϊου</a:t>
            </a:r>
          </a:p>
        </p:txBody>
      </p:sp>
      <p:pic>
        <p:nvPicPr>
          <p:cNvPr id="318470" name="Picture 6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6011863" cy="3938587"/>
          </a:xfrm>
          <a:noFill/>
          <a:ln/>
        </p:spPr>
      </p:pic>
      <p:pic>
        <p:nvPicPr>
          <p:cNvPr id="318471" name="Picture 7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95738" y="3387725"/>
            <a:ext cx="5113337" cy="340360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949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29 Μαϊου</a:t>
            </a:r>
          </a:p>
        </p:txBody>
      </p:sp>
      <p:pic>
        <p:nvPicPr>
          <p:cNvPr id="319494" name="Picture 6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1196975"/>
            <a:ext cx="6192838" cy="4084638"/>
          </a:xfrm>
          <a:noFill/>
          <a:ln/>
        </p:spPr>
      </p:pic>
      <p:pic>
        <p:nvPicPr>
          <p:cNvPr id="319495" name="Picture 7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4300" y="3452813"/>
            <a:ext cx="5219700" cy="34051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315397" name="Picture 5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052513"/>
            <a:ext cx="4094162" cy="57705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321542" name="Picture 6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125538"/>
            <a:ext cx="4537075" cy="57324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322566" name="Picture 6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18088" y="1196975"/>
            <a:ext cx="3898900" cy="5661025"/>
          </a:xfrm>
          <a:noFill/>
          <a:ln/>
        </p:spPr>
      </p:pic>
      <p:pic>
        <p:nvPicPr>
          <p:cNvPr id="322569" name="Picture 9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196975"/>
            <a:ext cx="3879850" cy="5661025"/>
          </a:xfrm>
          <a:ln/>
        </p:spPr>
      </p:pic>
    </p:spTree>
  </p:cSld>
  <p:clrMapOvr>
    <a:masterClrMapping/>
  </p:clrMapOvr>
  <p:transition>
    <p:pull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33388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pic>
        <p:nvPicPr>
          <p:cNvPr id="281605" name="Picture 5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3787775"/>
            <a:ext cx="4643437" cy="3070225"/>
          </a:xfrm>
          <a:noFill/>
          <a:ln/>
        </p:spPr>
      </p:pic>
      <p:sp>
        <p:nvSpPr>
          <p:cNvPr id="2816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281607" name="Picture 7" descr="img1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84288"/>
            <a:ext cx="5292725" cy="358457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323590" name="Picture 6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2513"/>
            <a:ext cx="6011863" cy="4275137"/>
          </a:xfrm>
          <a:noFill/>
          <a:ln/>
        </p:spPr>
      </p:pic>
      <p:pic>
        <p:nvPicPr>
          <p:cNvPr id="323591" name="Picture 7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790950"/>
            <a:ext cx="4608513" cy="3094038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325639" name="Picture 7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1196975"/>
            <a:ext cx="7273925" cy="4959350"/>
          </a:xfrm>
          <a:noFill/>
          <a:ln/>
        </p:spPr>
      </p:pic>
      <p:pic>
        <p:nvPicPr>
          <p:cNvPr id="325641" name="Picture 9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0575" y="3933825"/>
            <a:ext cx="1970088" cy="28797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336903" name="Picture 7" descr="img1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052513"/>
            <a:ext cx="8470900" cy="577373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10 Ιουνίου</a:t>
            </a:r>
          </a:p>
        </p:txBody>
      </p:sp>
      <p:pic>
        <p:nvPicPr>
          <p:cNvPr id="324612" name="Picture 4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20925" y="1196975"/>
            <a:ext cx="4338638" cy="561657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206852" name="Picture 4" descr="Καταστατικό - Άρθρο 1ο - Ίδρυση +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052513"/>
            <a:ext cx="7775575" cy="55546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13 Σεπτεμβρίου</a:t>
            </a:r>
          </a:p>
        </p:txBody>
      </p:sp>
      <p:pic>
        <p:nvPicPr>
          <p:cNvPr id="327688" name="Picture 8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13" y="1196975"/>
            <a:ext cx="2892425" cy="5661025"/>
          </a:xfrm>
          <a:noFill/>
          <a:ln/>
        </p:spPr>
      </p:pic>
      <p:pic>
        <p:nvPicPr>
          <p:cNvPr id="327689" name="Picture 9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59113" y="1196975"/>
            <a:ext cx="6011862" cy="5661025"/>
          </a:xfrm>
          <a:noFill/>
          <a:ln/>
        </p:spPr>
      </p:pic>
      <p:sp>
        <p:nvSpPr>
          <p:cNvPr id="327690" name="Line 10"/>
          <p:cNvSpPr>
            <a:spLocks noChangeShapeType="1"/>
          </p:cNvSpPr>
          <p:nvPr/>
        </p:nvSpPr>
        <p:spPr bwMode="auto">
          <a:xfrm>
            <a:off x="2771775" y="3357563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13 Σεπτεμβρίου</a:t>
            </a:r>
          </a:p>
        </p:txBody>
      </p:sp>
      <p:pic>
        <p:nvPicPr>
          <p:cNvPr id="326661" name="Picture 5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123950"/>
            <a:ext cx="4392612" cy="57340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27 Δεκεμβρίου</a:t>
            </a:r>
          </a:p>
        </p:txBody>
      </p:sp>
      <p:pic>
        <p:nvPicPr>
          <p:cNvPr id="282629" name="Picture 5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9200" y="1052513"/>
            <a:ext cx="4098925" cy="57975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27 Δεκεμβρίου</a:t>
            </a:r>
          </a:p>
        </p:txBody>
      </p:sp>
      <p:pic>
        <p:nvPicPr>
          <p:cNvPr id="328713" name="Picture 9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3228975" cy="4032250"/>
          </a:xfrm>
          <a:noFill/>
          <a:ln/>
        </p:spPr>
      </p:pic>
      <p:pic>
        <p:nvPicPr>
          <p:cNvPr id="328714" name="Picture 10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00338" y="2457450"/>
            <a:ext cx="6418262" cy="44005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27 Δεκεμβρίου</a:t>
            </a:r>
          </a:p>
        </p:txBody>
      </p:sp>
      <p:pic>
        <p:nvPicPr>
          <p:cNvPr id="330758" name="Picture 6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35163" y="1014413"/>
            <a:ext cx="5445125" cy="58435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1992 – 13 Σεπτεμβρίου</a:t>
            </a:r>
          </a:p>
        </p:txBody>
      </p:sp>
      <p:pic>
        <p:nvPicPr>
          <p:cNvPr id="329732" name="Picture 4" descr="19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13" y="1196975"/>
            <a:ext cx="2892425" cy="5661025"/>
          </a:xfrm>
          <a:noFill/>
          <a:ln/>
        </p:spPr>
      </p:pic>
      <p:pic>
        <p:nvPicPr>
          <p:cNvPr id="329733" name="Picture 5" descr="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59113" y="1196975"/>
            <a:ext cx="6011862" cy="5661025"/>
          </a:xfrm>
          <a:noFill/>
          <a:ln/>
        </p:spPr>
      </p:pic>
      <p:sp>
        <p:nvSpPr>
          <p:cNvPr id="329734" name="Line 6"/>
          <p:cNvSpPr>
            <a:spLocks noChangeShapeType="1"/>
          </p:cNvSpPr>
          <p:nvPr/>
        </p:nvSpPr>
        <p:spPr bwMode="auto">
          <a:xfrm>
            <a:off x="2771775" y="3357563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43213" y="549275"/>
            <a:ext cx="3673475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1993; – 12 Φεβρουαρίου</a:t>
            </a:r>
          </a:p>
        </p:txBody>
      </p:sp>
      <p:pic>
        <p:nvPicPr>
          <p:cNvPr id="283653" name="Picture 5" descr="19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2071688"/>
            <a:ext cx="7491412" cy="405923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</a:t>
            </a:r>
            <a:r>
              <a:rPr lang="en-US" sz="3000">
                <a:latin typeface="MgDimitrios UC Pol" pitchFamily="2" charset="0"/>
              </a:rPr>
              <a:t>3</a:t>
            </a:r>
            <a:r>
              <a:rPr lang="el-GR" sz="3000">
                <a:latin typeface="MgDimitrios UC Pol" pitchFamily="2" charset="0"/>
              </a:rPr>
              <a:t> – 16 Μαϊου</a:t>
            </a:r>
          </a:p>
        </p:txBody>
      </p:sp>
      <p:pic>
        <p:nvPicPr>
          <p:cNvPr id="284677" name="Picture 5" descr="19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049338"/>
            <a:ext cx="7723188" cy="5692775"/>
          </a:xfrm>
          <a:noFill/>
          <a:ln/>
        </p:spPr>
      </p:pic>
      <p:sp>
        <p:nvSpPr>
          <p:cNvPr id="284678" name="Line 6"/>
          <p:cNvSpPr>
            <a:spLocks noChangeShapeType="1"/>
          </p:cNvSpPr>
          <p:nvPr/>
        </p:nvSpPr>
        <p:spPr bwMode="auto">
          <a:xfrm>
            <a:off x="5365750" y="2349500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</a:t>
            </a:r>
            <a:r>
              <a:rPr lang="en-US" sz="3000">
                <a:latin typeface="MgDimitrios UC Pol" pitchFamily="2" charset="0"/>
              </a:rPr>
              <a:t>3</a:t>
            </a:r>
            <a:r>
              <a:rPr lang="el-GR" sz="3000">
                <a:latin typeface="MgDimitrios UC Pol" pitchFamily="2" charset="0"/>
              </a:rPr>
              <a:t> – 16 Μαϊου</a:t>
            </a:r>
          </a:p>
        </p:txBody>
      </p:sp>
      <p:pic>
        <p:nvPicPr>
          <p:cNvPr id="337929" name="Picture 9" descr="19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03338"/>
            <a:ext cx="6732588" cy="4573587"/>
          </a:xfrm>
          <a:noFill/>
          <a:ln/>
        </p:spPr>
      </p:pic>
      <p:pic>
        <p:nvPicPr>
          <p:cNvPr id="337930" name="Picture 10" descr="19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32575" y="3141663"/>
            <a:ext cx="2511425" cy="371633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</a:t>
            </a:r>
            <a:r>
              <a:rPr lang="en-US" sz="3000">
                <a:latin typeface="MgDimitrios UC Pol" pitchFamily="2" charset="0"/>
              </a:rPr>
              <a:t>3</a:t>
            </a:r>
            <a:r>
              <a:rPr lang="el-GR" sz="3000">
                <a:latin typeface="MgDimitrios UC Pol" pitchFamily="2" charset="0"/>
              </a:rPr>
              <a:t> – 16 Μαϊου</a:t>
            </a:r>
          </a:p>
        </p:txBody>
      </p:sp>
      <p:pic>
        <p:nvPicPr>
          <p:cNvPr id="338951" name="Picture 7" descr="σάρωση00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123950"/>
            <a:ext cx="8351837" cy="568960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390525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223237" name="Picture 5" descr="Ιδρυτικά Μέλη 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620713"/>
            <a:ext cx="5905500" cy="62372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1993 – 01 Ιουνίου</a:t>
            </a:r>
          </a:p>
        </p:txBody>
      </p:sp>
      <p:pic>
        <p:nvPicPr>
          <p:cNvPr id="285701" name="Picture 5" descr="19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052513"/>
            <a:ext cx="4103687" cy="58054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1993 – 26 Ιουνίου</a:t>
            </a:r>
          </a:p>
        </p:txBody>
      </p:sp>
      <p:pic>
        <p:nvPicPr>
          <p:cNvPr id="341000" name="Picture 8" descr="19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4300" y="1196975"/>
            <a:ext cx="5219700" cy="3479800"/>
          </a:xfrm>
          <a:noFill/>
          <a:ln/>
        </p:spPr>
      </p:pic>
      <p:pic>
        <p:nvPicPr>
          <p:cNvPr id="341002" name="Picture 10" descr="19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032125"/>
            <a:ext cx="6300788" cy="3825875"/>
          </a:xfrm>
          <a:noFill/>
          <a:ln/>
        </p:spPr>
      </p:pic>
      <p:sp>
        <p:nvSpPr>
          <p:cNvPr id="341003" name="Line 11"/>
          <p:cNvSpPr>
            <a:spLocks noChangeShapeType="1"/>
          </p:cNvSpPr>
          <p:nvPr/>
        </p:nvSpPr>
        <p:spPr bwMode="auto">
          <a:xfrm>
            <a:off x="2700338" y="4652963"/>
            <a:ext cx="71913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</a:t>
            </a:r>
            <a:r>
              <a:rPr lang="en-US" sz="3000">
                <a:latin typeface="MgDimitrios UC Pol" pitchFamily="2" charset="0"/>
              </a:rPr>
              <a:t>3</a:t>
            </a:r>
            <a:r>
              <a:rPr lang="el-GR" sz="3000">
                <a:latin typeface="MgDimitrios UC Pol" pitchFamily="2" charset="0"/>
              </a:rPr>
              <a:t> – 15 Δεκεμβρίου</a:t>
            </a:r>
          </a:p>
        </p:txBody>
      </p:sp>
      <p:pic>
        <p:nvPicPr>
          <p:cNvPr id="287749" name="Picture 5" descr="19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108075"/>
            <a:ext cx="6326187" cy="570547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1994 – 20 Απριλίου</a:t>
            </a:r>
          </a:p>
        </p:txBody>
      </p:sp>
      <p:pic>
        <p:nvPicPr>
          <p:cNvPr id="347144" name="Picture 8" descr="19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8"/>
            <a:ext cx="4356100" cy="2968625"/>
          </a:xfrm>
          <a:noFill/>
          <a:ln/>
        </p:spPr>
      </p:pic>
      <p:pic>
        <p:nvPicPr>
          <p:cNvPr id="347146" name="Picture 10" descr="199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3530600"/>
            <a:ext cx="4787900" cy="3327400"/>
          </a:xfrm>
          <a:noFill/>
          <a:ln/>
        </p:spPr>
      </p:pic>
      <p:sp>
        <p:nvSpPr>
          <p:cNvPr id="347147" name="Line 11"/>
          <p:cNvSpPr>
            <a:spLocks noChangeShapeType="1"/>
          </p:cNvSpPr>
          <p:nvPr/>
        </p:nvSpPr>
        <p:spPr bwMode="auto">
          <a:xfrm>
            <a:off x="4067175" y="4941888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1995 – 6 Ιουλίου</a:t>
            </a:r>
          </a:p>
        </p:txBody>
      </p:sp>
      <p:pic>
        <p:nvPicPr>
          <p:cNvPr id="289797" name="Picture 5" descr="19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65288" y="1052513"/>
            <a:ext cx="5786437" cy="58054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1995 – 13 Νοεμβρίου</a:t>
            </a:r>
          </a:p>
        </p:txBody>
      </p:sp>
      <p:pic>
        <p:nvPicPr>
          <p:cNvPr id="349192" name="Picture 8" descr="19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052513"/>
            <a:ext cx="4949825" cy="5805487"/>
          </a:xfrm>
          <a:noFill/>
          <a:ln/>
        </p:spPr>
      </p:pic>
      <p:pic>
        <p:nvPicPr>
          <p:cNvPr id="349194" name="Picture 10" descr="19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4005263"/>
            <a:ext cx="3779837" cy="19605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1996 – 8 Ιανουαρίου</a:t>
            </a:r>
          </a:p>
        </p:txBody>
      </p:sp>
      <p:pic>
        <p:nvPicPr>
          <p:cNvPr id="290821" name="Picture 5" descr="19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68525" y="1087438"/>
            <a:ext cx="4779963" cy="572611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1996 – 25 Μαϊου</a:t>
            </a:r>
          </a:p>
        </p:txBody>
      </p:sp>
      <p:pic>
        <p:nvPicPr>
          <p:cNvPr id="351240" name="Picture 8" descr="19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088" y="1706563"/>
            <a:ext cx="2922587" cy="4530725"/>
          </a:xfrm>
          <a:noFill/>
          <a:ln/>
        </p:spPr>
      </p:pic>
      <p:pic>
        <p:nvPicPr>
          <p:cNvPr id="351242" name="Picture 10" descr="19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59113" y="1751013"/>
            <a:ext cx="6084887" cy="4414837"/>
          </a:xfrm>
          <a:noFill/>
          <a:ln/>
        </p:spPr>
      </p:pic>
      <p:sp>
        <p:nvSpPr>
          <p:cNvPr id="351243" name="Line 11"/>
          <p:cNvSpPr>
            <a:spLocks noChangeShapeType="1"/>
          </p:cNvSpPr>
          <p:nvPr/>
        </p:nvSpPr>
        <p:spPr bwMode="auto">
          <a:xfrm>
            <a:off x="2916238" y="4005263"/>
            <a:ext cx="71913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455988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1996 – 29 Σεπτεμβρίου</a:t>
            </a:r>
          </a:p>
        </p:txBody>
      </p:sp>
      <p:pic>
        <p:nvPicPr>
          <p:cNvPr id="291845" name="Picture 5" descr="19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085850"/>
            <a:ext cx="4283075" cy="5772150"/>
          </a:xfrm>
          <a:noFill/>
          <a:ln/>
        </p:spPr>
      </p:pic>
      <p:sp>
        <p:nvSpPr>
          <p:cNvPr id="291846" name="Line 6"/>
          <p:cNvSpPr>
            <a:spLocks noChangeShapeType="1"/>
          </p:cNvSpPr>
          <p:nvPr/>
        </p:nvSpPr>
        <p:spPr bwMode="auto">
          <a:xfrm>
            <a:off x="3924300" y="5302250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1996 – 2 Οκτωβρίου</a:t>
            </a:r>
          </a:p>
        </p:txBody>
      </p:sp>
      <p:pic>
        <p:nvPicPr>
          <p:cNvPr id="292869" name="Picture 5" descr="19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1014413"/>
            <a:ext cx="4086225" cy="5870575"/>
          </a:xfrm>
          <a:noFill/>
          <a:ln/>
        </p:spPr>
      </p:pic>
      <p:sp>
        <p:nvSpPr>
          <p:cNvPr id="292870" name="Line 6"/>
          <p:cNvSpPr>
            <a:spLocks noChangeShapeType="1"/>
          </p:cNvSpPr>
          <p:nvPr/>
        </p:nvSpPr>
        <p:spPr bwMode="auto">
          <a:xfrm>
            <a:off x="2555875" y="3284538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8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145415" name="Picture 7" descr="Φωτο - Π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33963" y="981075"/>
            <a:ext cx="3930650" cy="5616575"/>
          </a:xfrm>
          <a:noFill/>
          <a:ln/>
        </p:spPr>
      </p:pic>
      <p:graphicFrame>
        <p:nvGraphicFramePr>
          <p:cNvPr id="145419" name="Object 11" descr="img139"/>
          <p:cNvGraphicFramePr>
            <a:graphicFrameLocks noGrp="1" noChangeAspect="1"/>
          </p:cNvGraphicFramePr>
          <p:nvPr>
            <p:ph sz="half" idx="1"/>
          </p:nvPr>
        </p:nvGraphicFramePr>
        <p:xfrm>
          <a:off x="179388" y="4437063"/>
          <a:ext cx="4608512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0" name="Φωτογραφία του Photo Editor" r:id="rId4" imgW="6897063" imgH="1295238" progId="MSPhotoEd.3">
                  <p:embed/>
                </p:oleObj>
              </mc:Choice>
              <mc:Fallback>
                <p:oleObj name="Φωτογραφία του Photo Editor" r:id="rId4" imgW="6897063" imgH="1295238" progId="MSPhotoEd.3">
                  <p:embed/>
                  <p:pic>
                    <p:nvPicPr>
                      <p:cNvPr id="0" name="Picture 11" descr="img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437063"/>
                        <a:ext cx="4608512" cy="214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1996 – 16 Δεκεμβρίου</a:t>
            </a:r>
          </a:p>
        </p:txBody>
      </p:sp>
      <p:pic>
        <p:nvPicPr>
          <p:cNvPr id="353288" name="Picture 8" descr="19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06563"/>
            <a:ext cx="3960813" cy="4530725"/>
          </a:xfrm>
          <a:noFill/>
          <a:ln/>
        </p:spPr>
      </p:pic>
      <p:pic>
        <p:nvPicPr>
          <p:cNvPr id="353290" name="Picture 10" descr="19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00513" y="1125538"/>
            <a:ext cx="5043487" cy="5732462"/>
          </a:xfrm>
          <a:noFill/>
          <a:ln/>
        </p:spPr>
      </p:pic>
      <p:sp>
        <p:nvSpPr>
          <p:cNvPr id="353291" name="Line 11"/>
          <p:cNvSpPr>
            <a:spLocks noChangeShapeType="1"/>
          </p:cNvSpPr>
          <p:nvPr/>
        </p:nvSpPr>
        <p:spPr bwMode="auto">
          <a:xfrm>
            <a:off x="5940425" y="3644900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1996 – 12 Απριλίου</a:t>
            </a:r>
          </a:p>
        </p:txBody>
      </p:sp>
      <p:pic>
        <p:nvPicPr>
          <p:cNvPr id="294917" name="Picture 5" descr="1996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8675" y="1455738"/>
            <a:ext cx="7704138" cy="50895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8 Ιανουαρίου</a:t>
            </a:r>
          </a:p>
        </p:txBody>
      </p:sp>
      <p:pic>
        <p:nvPicPr>
          <p:cNvPr id="295941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65350" y="1052513"/>
            <a:ext cx="4783138" cy="5770562"/>
          </a:xfrm>
          <a:noFill/>
          <a:ln/>
        </p:spPr>
      </p:pic>
      <p:sp>
        <p:nvSpPr>
          <p:cNvPr id="295943" name="Line 7"/>
          <p:cNvSpPr>
            <a:spLocks noChangeShapeType="1"/>
          </p:cNvSpPr>
          <p:nvPr/>
        </p:nvSpPr>
        <p:spPr bwMode="auto">
          <a:xfrm>
            <a:off x="3995738" y="4868863"/>
            <a:ext cx="71913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549275"/>
            <a:ext cx="6192838" cy="4318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600">
                <a:latin typeface="MgDimitrios UC Pol" pitchFamily="2" charset="0"/>
              </a:rPr>
              <a:t>1996 – </a:t>
            </a:r>
            <a:r>
              <a:rPr lang="en-US" sz="2600">
                <a:latin typeface="MgDimitrios UC Pol" pitchFamily="2" charset="0"/>
              </a:rPr>
              <a:t>13 </a:t>
            </a:r>
            <a:r>
              <a:rPr lang="el-GR" sz="2600">
                <a:latin typeface="MgDimitrios UC Pol" pitchFamily="2" charset="0"/>
              </a:rPr>
              <a:t>Δεκεμβρίου  (1997 - 10 Ιανουαρίου)</a:t>
            </a:r>
          </a:p>
        </p:txBody>
      </p:sp>
      <p:pic>
        <p:nvPicPr>
          <p:cNvPr id="296965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982663"/>
            <a:ext cx="7358063" cy="5834062"/>
          </a:xfrm>
          <a:noFill/>
          <a:ln/>
        </p:spPr>
      </p:pic>
      <p:sp>
        <p:nvSpPr>
          <p:cNvPr id="296966" name="Line 6"/>
          <p:cNvSpPr>
            <a:spLocks noChangeShapeType="1"/>
          </p:cNvSpPr>
          <p:nvPr/>
        </p:nvSpPr>
        <p:spPr bwMode="auto">
          <a:xfrm>
            <a:off x="468313" y="2997200"/>
            <a:ext cx="71913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31913" y="549275"/>
            <a:ext cx="6624637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1996 – </a:t>
            </a:r>
            <a:r>
              <a:rPr lang="en-US" sz="3000">
                <a:latin typeface="MgDimitrios UC Pol" pitchFamily="2" charset="0"/>
              </a:rPr>
              <a:t>13 </a:t>
            </a:r>
            <a:r>
              <a:rPr lang="el-GR" sz="3000">
                <a:latin typeface="MgDimitrios UC Pol" pitchFamily="2" charset="0"/>
              </a:rPr>
              <a:t>Δεκεμβρίου  (1997 - 10 Ιανουαρίου)</a:t>
            </a:r>
          </a:p>
        </p:txBody>
      </p:sp>
      <p:pic>
        <p:nvPicPr>
          <p:cNvPr id="355336" name="Picture 8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8"/>
            <a:ext cx="3779838" cy="2579687"/>
          </a:xfrm>
          <a:noFill/>
          <a:ln/>
        </p:spPr>
      </p:pic>
      <p:pic>
        <p:nvPicPr>
          <p:cNvPr id="355338" name="Picture 10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2381250"/>
            <a:ext cx="5724525" cy="4432300"/>
          </a:xfrm>
          <a:noFill/>
          <a:ln/>
        </p:spPr>
      </p:pic>
      <p:sp>
        <p:nvSpPr>
          <p:cNvPr id="355339" name="Line 11"/>
          <p:cNvSpPr>
            <a:spLocks noChangeShapeType="1"/>
          </p:cNvSpPr>
          <p:nvPr/>
        </p:nvSpPr>
        <p:spPr bwMode="auto">
          <a:xfrm>
            <a:off x="3132138" y="2420938"/>
            <a:ext cx="71913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Ιανουαρίου</a:t>
            </a:r>
          </a:p>
        </p:txBody>
      </p:sp>
      <p:pic>
        <p:nvPicPr>
          <p:cNvPr id="356361" name="Picture 9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8" y="1341438"/>
            <a:ext cx="4572000" cy="3108325"/>
          </a:xfrm>
          <a:noFill/>
          <a:ln/>
        </p:spPr>
      </p:pic>
      <p:pic>
        <p:nvPicPr>
          <p:cNvPr id="356362" name="Picture 10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92613" y="3714750"/>
            <a:ext cx="4716462" cy="309880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Ιανουαρίου</a:t>
            </a:r>
          </a:p>
        </p:txBody>
      </p:sp>
      <p:pic>
        <p:nvPicPr>
          <p:cNvPr id="357384" name="Picture 8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1182688"/>
            <a:ext cx="3276600" cy="2317750"/>
          </a:xfrm>
          <a:noFill/>
          <a:ln/>
        </p:spPr>
      </p:pic>
      <p:pic>
        <p:nvPicPr>
          <p:cNvPr id="357385" name="Picture 9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06713" y="2681288"/>
            <a:ext cx="6202362" cy="41322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Ιανουαρίου</a:t>
            </a:r>
          </a:p>
        </p:txBody>
      </p:sp>
      <p:pic>
        <p:nvPicPr>
          <p:cNvPr id="358406" name="Picture 6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09688"/>
            <a:ext cx="4427538" cy="2911475"/>
          </a:xfrm>
          <a:noFill/>
          <a:ln/>
        </p:spPr>
      </p:pic>
      <p:pic>
        <p:nvPicPr>
          <p:cNvPr id="358407" name="Picture 7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744913"/>
            <a:ext cx="4716462" cy="31130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Ιανουαρίου</a:t>
            </a:r>
          </a:p>
        </p:txBody>
      </p:sp>
      <p:pic>
        <p:nvPicPr>
          <p:cNvPr id="359430" name="Picture 6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2276475"/>
            <a:ext cx="4643437" cy="3148013"/>
          </a:xfrm>
          <a:noFill/>
          <a:ln/>
        </p:spPr>
      </p:pic>
      <p:pic>
        <p:nvPicPr>
          <p:cNvPr id="359431" name="Picture 7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2060575"/>
            <a:ext cx="4787900" cy="32861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Ιανουαρίου</a:t>
            </a:r>
          </a:p>
        </p:txBody>
      </p:sp>
      <p:pic>
        <p:nvPicPr>
          <p:cNvPr id="360454" name="Picture 6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5940425" cy="4083050"/>
          </a:xfrm>
          <a:noFill/>
          <a:ln/>
        </p:spPr>
      </p:pic>
      <p:pic>
        <p:nvPicPr>
          <p:cNvPr id="360455" name="Picture 7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0475" y="4106863"/>
            <a:ext cx="4038600" cy="27066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176139" name="Picture 11" descr="Καταστατικό - Άρθρο 2ο - Σφραγίδα 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130300"/>
            <a:ext cx="6697662" cy="2370138"/>
          </a:xfrm>
          <a:noFill/>
          <a:ln/>
        </p:spPr>
      </p:pic>
      <p:pic>
        <p:nvPicPr>
          <p:cNvPr id="176137" name="Picture 9" descr="Καταστατικό - Έμβλημα +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3933825"/>
            <a:ext cx="6119812" cy="2273300"/>
          </a:xfrm>
          <a:noFill/>
          <a:ln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Ιανουαρίου</a:t>
            </a:r>
          </a:p>
        </p:txBody>
      </p:sp>
      <p:pic>
        <p:nvPicPr>
          <p:cNvPr id="361478" name="Picture 6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8" y="1412875"/>
            <a:ext cx="5292725" cy="3573463"/>
          </a:xfrm>
          <a:noFill/>
          <a:ln/>
        </p:spPr>
      </p:pic>
      <p:pic>
        <p:nvPicPr>
          <p:cNvPr id="361479" name="Picture 7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52975" y="3833813"/>
            <a:ext cx="4356100" cy="297973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Ιανουαρίου</a:t>
            </a:r>
          </a:p>
        </p:txBody>
      </p:sp>
      <p:pic>
        <p:nvPicPr>
          <p:cNvPr id="362503" name="Picture 7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0" y="1341438"/>
            <a:ext cx="7802563" cy="53006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29 Ιανουαρίου</a:t>
            </a:r>
          </a:p>
        </p:txBody>
      </p:sp>
      <p:pic>
        <p:nvPicPr>
          <p:cNvPr id="297989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30500" y="1125538"/>
            <a:ext cx="3786188" cy="568801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30 Ιανουαρίου</a:t>
            </a:r>
          </a:p>
        </p:txBody>
      </p:sp>
      <p:pic>
        <p:nvPicPr>
          <p:cNvPr id="299013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484313"/>
            <a:ext cx="7439025" cy="4956175"/>
          </a:xfrm>
          <a:noFill/>
          <a:ln/>
        </p:spPr>
      </p:pic>
      <p:sp>
        <p:nvSpPr>
          <p:cNvPr id="299014" name="Line 6"/>
          <p:cNvSpPr>
            <a:spLocks noChangeShapeType="1"/>
          </p:cNvSpPr>
          <p:nvPr/>
        </p:nvSpPr>
        <p:spPr bwMode="auto">
          <a:xfrm>
            <a:off x="323850" y="1268413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9 Φεβρουαρίου</a:t>
            </a:r>
          </a:p>
        </p:txBody>
      </p:sp>
      <p:pic>
        <p:nvPicPr>
          <p:cNvPr id="363528" name="Picture 8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052513"/>
            <a:ext cx="4159250" cy="5770562"/>
          </a:xfrm>
          <a:noFill/>
          <a:ln/>
        </p:spPr>
      </p:pic>
      <p:pic>
        <p:nvPicPr>
          <p:cNvPr id="363529" name="Picture 9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4988" y="2438400"/>
            <a:ext cx="4691062" cy="32226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7 Απριλίου</a:t>
            </a:r>
          </a:p>
        </p:txBody>
      </p:sp>
      <p:pic>
        <p:nvPicPr>
          <p:cNvPr id="364552" name="Picture 8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1484313"/>
            <a:ext cx="6804025" cy="4837112"/>
          </a:xfrm>
          <a:noFill/>
          <a:ln/>
        </p:spPr>
      </p:pic>
      <p:pic>
        <p:nvPicPr>
          <p:cNvPr id="364553" name="Picture 9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163" y="1484313"/>
            <a:ext cx="2238375" cy="4818062"/>
          </a:xfrm>
          <a:noFill/>
          <a:ln/>
        </p:spPr>
      </p:pic>
      <p:sp>
        <p:nvSpPr>
          <p:cNvPr id="364554" name="Line 10"/>
          <p:cNvSpPr>
            <a:spLocks noChangeShapeType="1"/>
          </p:cNvSpPr>
          <p:nvPr/>
        </p:nvSpPr>
        <p:spPr bwMode="auto">
          <a:xfrm>
            <a:off x="6948488" y="4149725"/>
            <a:ext cx="719137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12 Απριλίου</a:t>
            </a:r>
          </a:p>
        </p:txBody>
      </p:sp>
      <p:pic>
        <p:nvPicPr>
          <p:cNvPr id="365576" name="Picture 8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4813" y="1052513"/>
            <a:ext cx="3735387" cy="5805487"/>
          </a:xfrm>
          <a:noFill/>
          <a:ln/>
        </p:spPr>
      </p:pic>
      <p:pic>
        <p:nvPicPr>
          <p:cNvPr id="365578" name="Picture 10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052513"/>
            <a:ext cx="4170362" cy="5805487"/>
          </a:xfrm>
          <a:noFill/>
          <a:ln/>
        </p:spPr>
      </p:pic>
      <p:sp>
        <p:nvSpPr>
          <p:cNvPr id="365579" name="Line 11"/>
          <p:cNvSpPr>
            <a:spLocks noChangeShapeType="1"/>
          </p:cNvSpPr>
          <p:nvPr/>
        </p:nvSpPr>
        <p:spPr bwMode="auto">
          <a:xfrm>
            <a:off x="539750" y="2852738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12 Απριλίου</a:t>
            </a:r>
          </a:p>
        </p:txBody>
      </p:sp>
      <p:pic>
        <p:nvPicPr>
          <p:cNvPr id="300037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196975"/>
            <a:ext cx="4205287" cy="561657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12 Απριλίου</a:t>
            </a:r>
          </a:p>
        </p:txBody>
      </p:sp>
      <p:pic>
        <p:nvPicPr>
          <p:cNvPr id="366600" name="Picture 8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1125538"/>
            <a:ext cx="5400675" cy="3549650"/>
          </a:xfrm>
          <a:noFill/>
          <a:ln/>
        </p:spPr>
      </p:pic>
      <p:pic>
        <p:nvPicPr>
          <p:cNvPr id="366602" name="Picture 10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4081463"/>
            <a:ext cx="4038600" cy="26606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27 Μαϊου</a:t>
            </a:r>
          </a:p>
        </p:txBody>
      </p:sp>
      <p:pic>
        <p:nvPicPr>
          <p:cNvPr id="301061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125538"/>
            <a:ext cx="4751387" cy="5661025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457200" y="158750"/>
            <a:ext cx="8229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25286" name="Rectangle 6"/>
          <p:cNvSpPr>
            <a:spLocks noChangeArrowheads="1"/>
          </p:cNvSpPr>
          <p:nvPr/>
        </p:nvSpPr>
        <p:spPr bwMode="auto">
          <a:xfrm>
            <a:off x="1979613" y="2319338"/>
            <a:ext cx="54006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40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Σκοπός του Συλλόγου</a:t>
            </a:r>
            <a:endParaRPr lang="el-GR" sz="4000">
              <a:effectLst>
                <a:outerShdw blurRad="38100" dist="38100" dir="2700000" algn="tl">
                  <a:srgbClr val="000000"/>
                </a:outerShdw>
              </a:effectLst>
              <a:latin typeface="MgDimitrios UC Pol" pitchFamily="2" charset="0"/>
            </a:endParaRPr>
          </a:p>
        </p:txBody>
      </p:sp>
    </p:spTree>
  </p:cSld>
  <p:clrMapOvr>
    <a:masterClrMapping/>
  </p:clrMapOvr>
  <p:transition>
    <p:pull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 Ιουνίου</a:t>
            </a:r>
          </a:p>
        </p:txBody>
      </p:sp>
      <p:pic>
        <p:nvPicPr>
          <p:cNvPr id="302085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6663" y="1123950"/>
            <a:ext cx="4225925" cy="568960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600">
                <a:latin typeface="MgDimitrios UC Pol" pitchFamily="2" charset="0"/>
              </a:rPr>
              <a:t>1997 – 28 Ιουνίου</a:t>
            </a:r>
          </a:p>
        </p:txBody>
      </p:sp>
      <p:pic>
        <p:nvPicPr>
          <p:cNvPr id="368648" name="Picture 8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088" y="1557338"/>
            <a:ext cx="2778125" cy="4319587"/>
          </a:xfrm>
          <a:noFill/>
          <a:ln/>
        </p:spPr>
      </p:pic>
      <p:pic>
        <p:nvPicPr>
          <p:cNvPr id="368649" name="Picture 9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675" y="1557338"/>
            <a:ext cx="6084888" cy="4319587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10 Αυγούστου</a:t>
            </a:r>
          </a:p>
        </p:txBody>
      </p:sp>
      <p:pic>
        <p:nvPicPr>
          <p:cNvPr id="303109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38425" y="1052513"/>
            <a:ext cx="4021138" cy="57705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1991 – 26 Αυγούστου</a:t>
            </a:r>
          </a:p>
        </p:txBody>
      </p:sp>
      <p:pic>
        <p:nvPicPr>
          <p:cNvPr id="304135" name="Picture 7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00" y="1052513"/>
            <a:ext cx="2314575" cy="57721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87675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30 Αυγούστου</a:t>
            </a:r>
          </a:p>
        </p:txBody>
      </p:sp>
      <p:pic>
        <p:nvPicPr>
          <p:cNvPr id="305157" name="Picture 5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95438"/>
            <a:ext cx="8728075" cy="4786312"/>
          </a:xfrm>
          <a:noFill/>
          <a:ln/>
        </p:spPr>
      </p:pic>
      <p:sp>
        <p:nvSpPr>
          <p:cNvPr id="305158" name="Line 6"/>
          <p:cNvSpPr>
            <a:spLocks noChangeShapeType="1"/>
          </p:cNvSpPr>
          <p:nvPr/>
        </p:nvSpPr>
        <p:spPr bwMode="auto">
          <a:xfrm>
            <a:off x="323850" y="1844675"/>
            <a:ext cx="719138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pull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9144000" cy="317500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32138" y="549275"/>
            <a:ext cx="3333750" cy="431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3000">
                <a:latin typeface="MgDimitrios UC Pol" pitchFamily="2" charset="0"/>
              </a:rPr>
              <a:t>1997 – 12 Απριλίου</a:t>
            </a:r>
          </a:p>
        </p:txBody>
      </p:sp>
      <p:pic>
        <p:nvPicPr>
          <p:cNvPr id="369672" name="Picture 8" descr="19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9563" y="1009650"/>
            <a:ext cx="4413250" cy="5803900"/>
          </a:xfrm>
          <a:noFill/>
          <a:ln/>
        </p:spPr>
      </p:pic>
      <p:pic>
        <p:nvPicPr>
          <p:cNvPr id="369673" name="Picture 9" descr="19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21325" y="1341438"/>
            <a:ext cx="3011488" cy="525780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8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196614" name="Picture 6" descr="σάρωση0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1052513"/>
            <a:ext cx="8686800" cy="5241925"/>
          </a:xfrm>
          <a:noFill/>
          <a:ln/>
        </p:spPr>
      </p:pic>
      <p:pic>
        <p:nvPicPr>
          <p:cNvPr id="196617" name="05. Νεραντζούλα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6353175"/>
            <a:ext cx="504825" cy="50482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6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33" fill="hold"/>
                                        <p:tgtEl>
                                          <p:spTgt spid="196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6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661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6" name="Picture 6" descr="σάρωση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260475"/>
            <a:ext cx="8218487" cy="5553075"/>
          </a:xfrm>
          <a:noFill/>
          <a:ln/>
        </p:spPr>
      </p:pic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395288" y="-26988"/>
            <a:ext cx="82296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647700" y="476250"/>
            <a:ext cx="78120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5"/>
              </a:buBlip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Συμμετοχή σε Συνέδριο στο Πνευματικό Κέντρο της ΙΜΔ</a:t>
            </a:r>
          </a:p>
        </p:txBody>
      </p:sp>
      <p:pic>
        <p:nvPicPr>
          <p:cNvPr id="189451" name="4δ. Βυζαντινός Χορός Ψαλτών ΕΔΡΑΜΕ - Εν τη Ερυθρά Θαλάσση +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9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63" fill="hold"/>
                                        <p:tgtEl>
                                          <p:spTgt spid="189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451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395288" y="-26988"/>
            <a:ext cx="82296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647700" y="476250"/>
            <a:ext cx="78120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Συμμετοχή σε Συνέδριο στο Πνευματικό Κέντρο της ΙΜΔ</a:t>
            </a:r>
          </a:p>
        </p:txBody>
      </p:sp>
      <p:pic>
        <p:nvPicPr>
          <p:cNvPr id="247813" name="4δ. Βυζαντινός Χορός Ψαλτών ΕΔΡΑΜΕ - Εν τη Ερυθρά Θαλάσση +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0"/>
            <a:ext cx="304800" cy="304800"/>
          </a:xfrm>
          <a:prstGeom prst="rect">
            <a:avLst/>
          </a:prstGeom>
          <a:noFill/>
        </p:spPr>
      </p:pic>
      <p:pic>
        <p:nvPicPr>
          <p:cNvPr id="247815" name="Picture 7" descr="cap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55650" y="1069975"/>
            <a:ext cx="7559675" cy="5670550"/>
          </a:xfrm>
          <a:noFill/>
          <a:ln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8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63" fill="hold"/>
                                        <p:tgtEl>
                                          <p:spTgt spid="2478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8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781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395288" y="-26988"/>
            <a:ext cx="82296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647700" y="476250"/>
            <a:ext cx="78120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Συμμετοχή σε Συνέδριο στο Πνευματικό Κέντρο της ΙΜΔ</a:t>
            </a:r>
          </a:p>
        </p:txBody>
      </p:sp>
      <p:pic>
        <p:nvPicPr>
          <p:cNvPr id="248837" name="4δ. Βυζαντινός Χορός Ψαλτών ΕΔΡΑΜΕ - Εν τη Ερυθρά Θαλάσση +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0"/>
            <a:ext cx="304800" cy="304800"/>
          </a:xfrm>
          <a:prstGeom prst="rect">
            <a:avLst/>
          </a:prstGeom>
          <a:noFill/>
        </p:spPr>
      </p:pic>
      <p:pic>
        <p:nvPicPr>
          <p:cNvPr id="248839" name="Picture 7" descr="cap0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55650" y="1117600"/>
            <a:ext cx="7632700" cy="5551488"/>
          </a:xfrm>
          <a:noFill/>
          <a:ln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88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63" fill="hold"/>
                                        <p:tgtEl>
                                          <p:spTgt spid="2488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883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7863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177158" name="Picture 6" descr="Καταστατικό - Άρθρο 3ο - Σκοποί 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6725" y="1479550"/>
            <a:ext cx="8137525" cy="4108450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57425" y="2282825"/>
            <a:ext cx="4475163" cy="3451225"/>
          </a:xfrm>
        </p:spPr>
        <p:txBody>
          <a:bodyPr/>
          <a:lstStyle/>
          <a:p>
            <a:pPr marL="952500" lvl="1" indent="-495300">
              <a:buFontTx/>
              <a:buAutoNum type="arabicPeriod" startAt="4"/>
            </a:pPr>
            <a:r>
              <a:rPr lang="el-GR" sz="2400" b="1" i="1">
                <a:latin typeface="MgDimitrios UC Pol" pitchFamily="2" charset="0"/>
              </a:rPr>
              <a:t>Εκδόσεις.</a:t>
            </a:r>
          </a:p>
          <a:p>
            <a:pPr marL="952500" lvl="1" indent="-495300">
              <a:buFontTx/>
              <a:buNone/>
            </a:pPr>
            <a:endParaRPr lang="el-GR" sz="2400" b="1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Ημερολόγια.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Μελέτες.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Συλλογές Άρθρων.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Φωτογραφικές Συλλογές.</a:t>
            </a:r>
            <a:endParaRPr lang="en-US" sz="2400">
              <a:latin typeface="MgDimitrios UC Pol" pitchFamily="2" charset="0"/>
            </a:endParaRPr>
          </a:p>
          <a:p>
            <a:pPr marL="952500" lvl="1" indent="-495300"/>
            <a:r>
              <a:rPr lang="el-GR" sz="2400">
                <a:latin typeface="MgDimitrios UC Pol" pitchFamily="2" charset="0"/>
              </a:rPr>
              <a:t>Περιοδικό </a:t>
            </a:r>
            <a:r>
              <a:rPr lang="el-GR" sz="2400" i="1">
                <a:latin typeface="MgDimitrios UC Pol" pitchFamily="2" charset="0"/>
              </a:rPr>
              <a:t>«ΔΡΟΜΕΥΣ»</a:t>
            </a:r>
            <a:r>
              <a:rPr lang="el-GR" sz="2400">
                <a:latin typeface="MgDimitrios UC Pol" pitchFamily="2" charset="0"/>
              </a:rPr>
              <a:t>.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57200" y="15875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2328863" y="765175"/>
            <a:ext cx="40433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</a:t>
            </a:r>
          </a:p>
        </p:txBody>
      </p:sp>
    </p:spTree>
  </p:cSld>
  <p:clrMapOvr>
    <a:masterClrMapping/>
  </p:clrMapOvr>
  <p:transition>
    <p:pull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76250"/>
          </a:xfrm>
        </p:spPr>
        <p:txBody>
          <a:bodyPr/>
          <a:lstStyle/>
          <a:p>
            <a:r>
              <a:rPr lang="el-GR" sz="2400">
                <a:latin typeface="Byzantine" pitchFamily="2" charset="2"/>
              </a:rPr>
              <a:t>Συλλογος Ε.Δ.Ρ.Α.Μ.Ε. Παναγιωτης Αχειλας</a:t>
            </a:r>
          </a:p>
        </p:txBody>
      </p:sp>
      <p:pic>
        <p:nvPicPr>
          <p:cNvPr id="172038" name="Picture 6" descr="Εκδόσεις - Καταστατικό 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125538"/>
            <a:ext cx="4121150" cy="5661025"/>
          </a:xfrm>
          <a:noFill/>
          <a:ln/>
        </p:spPr>
      </p:pic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-26988"/>
            <a:ext cx="9047162" cy="461963"/>
          </a:xfrm>
        </p:spPr>
        <p:txBody>
          <a:bodyPr/>
          <a:lstStyle/>
          <a:p>
            <a:r>
              <a:rPr lang="el-GR" sz="1800">
                <a:latin typeface="Byzantine" pitchFamily="2" charset="2"/>
              </a:rPr>
              <a:t>Συλλογος Ε.Δ.Ρ.Α.Μ.Ε. Παναγιωτης Αχειλας -  </a:t>
            </a:r>
            <a:r>
              <a:rPr lang="el-GR" sz="1800" b="1">
                <a:solidFill>
                  <a:schemeClr val="tx1"/>
                </a:solidFill>
                <a:latin typeface="Byzantine" pitchFamily="2" charset="2"/>
              </a:rPr>
              <a:t>Ε Κ Δ Η Λ Ω Σ Ε Ι Σ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11413" y="549275"/>
            <a:ext cx="4608512" cy="43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b="1">
                <a:latin typeface="MgDimitrios UC Pol" pitchFamily="2" charset="0"/>
              </a:rPr>
              <a:t>Η 15ετής Δραστηριότητα - Εκδόσεις</a:t>
            </a:r>
          </a:p>
          <a:p>
            <a:pPr>
              <a:lnSpc>
                <a:spcPct val="90000"/>
              </a:lnSpc>
            </a:pPr>
            <a:endParaRPr lang="el-GR" sz="3000">
              <a:latin typeface="MgDimitrios UC Pol" pitchFamily="2" charset="0"/>
            </a:endParaRPr>
          </a:p>
        </p:txBody>
      </p:sp>
      <p:pic>
        <p:nvPicPr>
          <p:cNvPr id="367620" name="Picture 4" descr="19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1125538"/>
            <a:ext cx="4075112" cy="5732462"/>
          </a:xfrm>
          <a:noFill/>
          <a:ln/>
        </p:spPr>
      </p:pic>
    </p:spTree>
  </p:cSld>
  <p:clrMapOvr>
    <a:masterClrMapping/>
  </p:clrMapOvr>
  <p:transition>
    <p:pull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2" name="Picture 6" descr="Εκδόσεις - Αρχαία ΕΜ 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40288" y="1160463"/>
            <a:ext cx="4052887" cy="5581650"/>
          </a:xfrm>
          <a:noFill/>
          <a:ln/>
        </p:spPr>
      </p:pic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6" name="Picture 6" descr="Εκδόσεις - Καταγωγή ΕΜ 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41863" y="1114425"/>
            <a:ext cx="4344987" cy="5699125"/>
          </a:xfrm>
          <a:noFill/>
          <a:ln/>
        </p:spPr>
      </p:pic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68968" name="Rectangle 8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0" name="Picture 6" descr="Εκδόσεις - Οκτώ Ταξίμια 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73450" y="1082675"/>
            <a:ext cx="5562600" cy="5659438"/>
          </a:xfrm>
          <a:noFill/>
          <a:ln/>
        </p:spPr>
      </p:pic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6" name="Picture 6" descr="Εκδόσεις - Μη με λησμόνει 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75" y="1052513"/>
            <a:ext cx="6048375" cy="5746750"/>
          </a:xfrm>
          <a:noFill/>
          <a:ln/>
        </p:spPr>
      </p:pic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6" name="Picture 6" descr="img1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0913" y="1014413"/>
            <a:ext cx="4284662" cy="5843587"/>
          </a:xfrm>
          <a:noFill/>
          <a:ln/>
        </p:spPr>
      </p:pic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2" name="Picture 6" descr="img1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16413" y="3357563"/>
            <a:ext cx="4827587" cy="3343275"/>
          </a:xfrm>
          <a:noFill/>
          <a:ln/>
        </p:spPr>
      </p:pic>
      <p:pic>
        <p:nvPicPr>
          <p:cNvPr id="162825" name="Picture 9" descr="Εκδόσεις - Δρομεύς 1 +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458913"/>
            <a:ext cx="4284662" cy="3049587"/>
          </a:xfrm>
          <a:noFill/>
          <a:ln/>
        </p:spPr>
      </p:pic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6" name="Picture 6" descr="img0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4100" y="1052513"/>
            <a:ext cx="4186238" cy="5761037"/>
          </a:xfrm>
          <a:noFill/>
          <a:ln/>
        </p:spPr>
      </p:pic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457200" y="0"/>
            <a:ext cx="822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l-G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yzantine" pitchFamily="2" charset="2"/>
              </a:rPr>
              <a:t>Συλλογος Ε.Δ.Ρ.Α.Μ.Ε. Παναγιωτης Αχειλας</a:t>
            </a:r>
          </a:p>
        </p:txBody>
      </p:sp>
      <p:sp>
        <p:nvSpPr>
          <p:cNvPr id="153610" name="Rectangle 10"/>
          <p:cNvSpPr>
            <a:spLocks noChangeArrowheads="1"/>
          </p:cNvSpPr>
          <p:nvPr/>
        </p:nvSpPr>
        <p:spPr bwMode="auto">
          <a:xfrm>
            <a:off x="2051050" y="549275"/>
            <a:ext cx="5195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</a:pPr>
            <a:r>
              <a:rPr lang="el-G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MgDimitrios UC Pol" pitchFamily="2" charset="0"/>
              </a:rPr>
              <a:t>Η 15ετής Δραστηριότητα - Εκδόσεις</a:t>
            </a:r>
          </a:p>
        </p:txBody>
      </p:sp>
    </p:spTree>
  </p:cSld>
  <p:clrMapOvr>
    <a:masterClrMapping/>
  </p:clrMapOvr>
  <p:transition>
    <p:pull dir="d"/>
  </p:transition>
</p:sld>
</file>

<file path=ppt/theme/theme1.xml><?xml version="1.0" encoding="utf-8"?>
<a:theme xmlns:a="http://schemas.openxmlformats.org/drawingml/2006/main" name="Ανταγωνισμός">
  <a:themeElements>
    <a:clrScheme name="Ανταγωνισμός 1">
      <a:dk1>
        <a:srgbClr val="5C1F00"/>
      </a:dk1>
      <a:lt1>
        <a:srgbClr val="FFFFFF"/>
      </a:lt1>
      <a:dk2>
        <a:srgbClr val="990000"/>
      </a:dk2>
      <a:lt2>
        <a:srgbClr val="FFF9BB"/>
      </a:lt2>
      <a:accent1>
        <a:srgbClr val="FF3300"/>
      </a:accent1>
      <a:accent2>
        <a:srgbClr val="B86D52"/>
      </a:accent2>
      <a:accent3>
        <a:srgbClr val="CAAAAA"/>
      </a:accent3>
      <a:accent4>
        <a:srgbClr val="DADADA"/>
      </a:accent4>
      <a:accent5>
        <a:srgbClr val="FFADAA"/>
      </a:accent5>
      <a:accent6>
        <a:srgbClr val="A66249"/>
      </a:accent6>
      <a:hlink>
        <a:srgbClr val="FF9900"/>
      </a:hlink>
      <a:folHlink>
        <a:srgbClr val="FFCC66"/>
      </a:folHlink>
    </a:clrScheme>
    <a:fontScheme name="Ανταγωνισμός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Ανταγωνισμός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ταγωνισμός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ταγωνισμός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ταγωνισμός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ταγωνισμός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ταγωνισμός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ταγωνισμός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ταγωνισμός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599</TotalTime>
  <Words>3363</Words>
  <Application>Microsoft Office PowerPoint</Application>
  <PresentationFormat>Προβολή στην οθόνη (4:3)</PresentationFormat>
  <Paragraphs>324</Paragraphs>
  <Slides>112</Slides>
  <Notes>0</Notes>
  <HiddenSlides>0</HiddenSlides>
  <MMClips>8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112</vt:i4>
      </vt:variant>
    </vt:vector>
  </HeadingPairs>
  <TitlesOfParts>
    <vt:vector size="120" baseType="lpstr">
      <vt:lpstr>Algerian</vt:lpstr>
      <vt:lpstr>Arial</vt:lpstr>
      <vt:lpstr>Byzantine</vt:lpstr>
      <vt:lpstr>MgDimitrios UC Pol</vt:lpstr>
      <vt:lpstr>Verdana</vt:lpstr>
      <vt:lpstr>Wingdings</vt:lpstr>
      <vt:lpstr>Ανταγωνισμός</vt:lpstr>
      <vt:lpstr>Φωτογραφία του Photo Editor</vt:lpstr>
      <vt:lpstr>Συλλογος  Ε. Δ. Ρ. Α. Μ. Ε.  Παναγιωτης Αχειλας</vt:lpstr>
      <vt:lpstr>Συλλογος Ε.Δ.Ρ.Α.Μ.Ε. Παναγιωτης Αχειλας</vt:lpstr>
      <vt:lpstr>Συλλογος Ε.Δ.Ρ.Α.Μ.Ε. Παναγιωτης Αχειλας</vt:lpstr>
      <vt:lpstr>Συλλογος Ε.Δ.Ρ.Α.Μ.Ε. Παναγιωτης Αχειλας</vt:lpstr>
      <vt:lpstr>Συλλογος Ε.Δ.Ρ.Α.Μ.Ε. Παναγιωτης Αχειλας</vt:lpstr>
      <vt:lpstr>Συλλογος Ε.Δ.Ρ.Α.Μ.Ε. Παναγιωτης Αχειλας</vt:lpstr>
      <vt:lpstr>Συλλογος Ε.Δ.Ρ.Α.Μ.Ε. Παναγιωτης Αχειλας</vt:lpstr>
      <vt:lpstr>Παρουσίαση του PowerPoint</vt:lpstr>
      <vt:lpstr>Συλλογος Ε.Δ.Ρ.Α.Μ.Ε. Παναγιωτης Αχειλας</vt:lpstr>
      <vt:lpstr>Συλλογος Ε.Δ.Ρ.Α.Μ.Ε. Παναγιωτης Αχειλας</vt:lpstr>
      <vt:lpstr>Συλλογος Ε.Δ.Ρ.Α.Μ.Ε. Παναγιωτης Αχειλας</vt:lpstr>
      <vt:lpstr>Συλλογος Ε.Δ.Ρ.Α.Μ.Ε. Παναγιωτης Αχειλας</vt:lpstr>
      <vt:lpstr>Παρουσίαση του PowerPoint</vt:lpstr>
      <vt:lpstr>Συλλογος Ε.Δ.Ρ.Α.Μ.Ε. Παναγιωτης Αχειλας</vt:lpstr>
      <vt:lpstr>Συλλογος Ε.Δ.Ρ.Α.Μ.Ε. Παναγιωτης Αχειλας</vt:lpstr>
      <vt:lpstr>Παρουσίαση του PowerPoint</vt:lpstr>
      <vt:lpstr>Παρουσίαση του PowerPoint</vt:lpstr>
      <vt:lpstr>Συλλογος Ε.Δ.Ρ.Α.Μ.Ε. Παναγιωτης Αχειλας</vt:lpstr>
      <vt:lpstr>Συλλογος Ε.Δ.Ρ.Α.Μ.Ε. Παναγιωτης Αχειλας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 -  Ε Κ Δ Η Λ Ω Σ Ε Ι Σ</vt:lpstr>
      <vt:lpstr>Συλλογος Ε.Δ.Ρ.Α.Μ.Ε. Παναγιωτης Αχειλας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Συλλογος Ε.Δ.Ρ.Α.Μ.Ε. Παναγιωτης Αχειλας</vt:lpstr>
      <vt:lpstr>Συλλογος Ε.Δ.Ρ.Α.Μ.Ε. Παναγιωτης Αχειλας -  Ε Κ Δ Η Λ Ω Σ Ε Ι Σ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Usher</dc:creator>
  <cp:lastModifiedBy>kostas karagounis</cp:lastModifiedBy>
  <cp:revision>51</cp:revision>
  <dcterms:created xsi:type="dcterms:W3CDTF">2007-05-11T10:04:56Z</dcterms:created>
  <dcterms:modified xsi:type="dcterms:W3CDTF">2018-03-16T15:38:25Z</dcterms:modified>
</cp:coreProperties>
</file>